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embeddedFontLst>
    <p:embeddedFont>
      <p:font typeface="MiSans" charset="-122" pitchFamily="34"/>
      <p:regular r:id="rId28"/>
    </p:embeddedFont>
    <p:embeddedFont>
      <p:font typeface="Noto Sans SC" charset="-122" pitchFamily="34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28" Type="http://schemas.openxmlformats.org/officeDocument/2006/relationships/font" Target="fonts/font1.fntdata"/><Relationship Id="rId29" Type="http://schemas.openxmlformats.org/officeDocument/2006/relationships/font" Target="fonts/font2.fntdata"/></Relationships>
</file>

<file path=ppt/media/>
</file>

<file path=ppt/media/image-1-1.jpg>
</file>

<file path=ppt/media/image-1-2.png>
</file>

<file path=ppt/media/image-14-2.jpg>
</file>

<file path=ppt/media/image-2-1.jpg>
</file>

<file path=ppt/media/image-2-2.png>
</file>

<file path=ppt/media/image-2-3.png>
</file>

<file path=ppt/media/image-2-4.png>
</file>

<file path=ppt/media/image-21-1.png>
</file>

<file path=ppt/media/image-3-2.png>
</file>

<file path=ppt/media/image-3-3.png>
</file>

<file path=ppt/media/image-3-4.png>
</file>

<file path=ppt/media/image-4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1-2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14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1-2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1-2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1-2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1-2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1-2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0-d2nf6b18bjvh7rlj01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2390" y="-84455"/>
            <a:ext cx="13742035" cy="7143115"/>
          </a:xfrm>
          <a:prstGeom prst="rect">
            <a:avLst/>
          </a:prstGeom>
          <a:gradFill rotWithShape="1" flip="none">
            <a:gsLst>
              <a:gs pos="0">
                <a:srgbClr val="EAEEF4"/>
              </a:gs>
              <a:gs pos="14000">
                <a:srgbClr val="EFF3F7"/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-72390" y="-84455"/>
            <a:ext cx="13742035" cy="7143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 AI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211695" y="611695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</a:t>
            </a:r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/05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099607" y="629319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pic>
        <p:nvPicPr>
          <p:cNvPr id="15" name="Image 1" descr="https://kimi-img.moonshot.cn/pub/slides/slides_tmpl/image/25-08-27-19:59:30-d2nf68h8bjvh7rlj00p0.png">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rot="16200000">
            <a:off x="1080135" y="44450"/>
            <a:ext cx="262890" cy="1170305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626745" y="2816860"/>
            <a:ext cx="7075805" cy="143371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ASTRA: Intelligent Multi-Cloud Storage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1828800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Auto-Tiering Decision Engine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219200" y="2489200"/>
            <a:ext cx="975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engine continuously evaluates objects based on file type, age, and access frequency to propose the most cost-effective storage class.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403600"/>
            <a:ext cx="3302000" cy="1625600"/>
          </a:xfrm>
          <a:custGeom>
            <a:avLst/>
            <a:gdLst/>
            <a:ahLst/>
            <a:cxnLst/>
            <a:rect l="l" t="t" r="r" b="b"/>
            <a:pathLst>
              <a:path w="3302000" h="1625600">
                <a:moveTo>
                  <a:pt x="101600" y="0"/>
                </a:moveTo>
                <a:lnTo>
                  <a:pt x="3200400" y="0"/>
                </a:lnTo>
                <a:cubicBezTo>
                  <a:pt x="3256475" y="0"/>
                  <a:pt x="3302000" y="45525"/>
                  <a:pt x="3302000" y="101600"/>
                </a:cubicBezTo>
                <a:lnTo>
                  <a:pt x="3302000" y="1524000"/>
                </a:lnTo>
                <a:cubicBezTo>
                  <a:pt x="3302000" y="1580075"/>
                  <a:pt x="3256475" y="1625600"/>
                  <a:pt x="32004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55600" y="3606800"/>
            <a:ext cx="309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Hot Data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68300" y="3911600"/>
            <a:ext cx="3073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Active customer transactions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42900" y="4267200"/>
            <a:ext cx="3124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STANDARD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4622800"/>
            <a:ext cx="3048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$0.023/GB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14286" y="402574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1" name="Shape 8"/>
          <p:cNvSpPr/>
          <p:nvPr/>
        </p:nvSpPr>
        <p:spPr>
          <a:xfrm>
            <a:off x="4442936" y="3403600"/>
            <a:ext cx="3302000" cy="1625600"/>
          </a:xfrm>
          <a:custGeom>
            <a:avLst/>
            <a:gdLst/>
            <a:ahLst/>
            <a:cxnLst/>
            <a:rect l="l" t="t" r="r" b="b"/>
            <a:pathLst>
              <a:path w="3302000" h="1625600">
                <a:moveTo>
                  <a:pt x="101600" y="0"/>
                </a:moveTo>
                <a:lnTo>
                  <a:pt x="3200400" y="0"/>
                </a:lnTo>
                <a:cubicBezTo>
                  <a:pt x="3256475" y="0"/>
                  <a:pt x="3302000" y="45525"/>
                  <a:pt x="3302000" y="101600"/>
                </a:cubicBezTo>
                <a:lnTo>
                  <a:pt x="3302000" y="1524000"/>
                </a:lnTo>
                <a:cubicBezTo>
                  <a:pt x="3302000" y="1580075"/>
                  <a:pt x="3256475" y="1625600"/>
                  <a:pt x="32004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4544536" y="3606800"/>
            <a:ext cx="309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8FA7D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Warm Data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557236" y="3911600"/>
            <a:ext cx="3073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Monthly accessed backups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531836" y="4267200"/>
            <a:ext cx="3124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8FA7D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STANDARD_IA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569936" y="4622800"/>
            <a:ext cx="3048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$0.0125/GB (46% savings)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8003222" y="402574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7" name="Shape 14"/>
          <p:cNvSpPr/>
          <p:nvPr/>
        </p:nvSpPr>
        <p:spPr>
          <a:xfrm>
            <a:off x="8631872" y="3403600"/>
            <a:ext cx="3302000" cy="1625600"/>
          </a:xfrm>
          <a:custGeom>
            <a:avLst/>
            <a:gdLst/>
            <a:ahLst/>
            <a:cxnLst/>
            <a:rect l="l" t="t" r="r" b="b"/>
            <a:pathLst>
              <a:path w="3302000" h="1625600">
                <a:moveTo>
                  <a:pt x="101600" y="0"/>
                </a:moveTo>
                <a:lnTo>
                  <a:pt x="3200400" y="0"/>
                </a:lnTo>
                <a:cubicBezTo>
                  <a:pt x="3256475" y="0"/>
                  <a:pt x="3302000" y="45525"/>
                  <a:pt x="3302000" y="101600"/>
                </a:cubicBezTo>
                <a:lnTo>
                  <a:pt x="3302000" y="1524000"/>
                </a:lnTo>
                <a:cubicBezTo>
                  <a:pt x="3302000" y="1580075"/>
                  <a:pt x="3256475" y="1625600"/>
                  <a:pt x="32004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8733472" y="3606800"/>
            <a:ext cx="309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Cold Data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746172" y="3911600"/>
            <a:ext cx="3073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Logs untouched for 90+ days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720772" y="4267200"/>
            <a:ext cx="3124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GLACIER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758872" y="4622800"/>
            <a:ext cx="3048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$0.004/GB (82% savings)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2108200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Seamless Cross-Cloud Migration Flow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3835400"/>
            <a:ext cx="11684000" cy="50800"/>
          </a:xfrm>
          <a:custGeom>
            <a:avLst/>
            <a:gdLst/>
            <a:ahLst/>
            <a:cxnLst/>
            <a:rect l="l" t="t" r="r" b="b"/>
            <a:pathLst>
              <a:path w="11684000" h="50800">
                <a:moveTo>
                  <a:pt x="0" y="0"/>
                </a:moveTo>
                <a:lnTo>
                  <a:pt x="11684000" y="0"/>
                </a:lnTo>
                <a:lnTo>
                  <a:pt x="11684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8FA7D0">
              <a:alpha val="5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254000" y="3835400"/>
            <a:ext cx="3898900" cy="50800"/>
          </a:xfrm>
          <a:custGeom>
            <a:avLst/>
            <a:gdLst/>
            <a:ahLst/>
            <a:cxnLst/>
            <a:rect l="l" t="t" r="r" b="b"/>
            <a:pathLst>
              <a:path w="3898900" h="50800">
                <a:moveTo>
                  <a:pt x="0" y="0"/>
                </a:moveTo>
                <a:lnTo>
                  <a:pt x="3898900" y="0"/>
                </a:lnTo>
                <a:lnTo>
                  <a:pt x="38989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6" name="Shape 3"/>
          <p:cNvSpPr/>
          <p:nvPr/>
        </p:nvSpPr>
        <p:spPr>
          <a:xfrm>
            <a:off x="8043387" y="3835400"/>
            <a:ext cx="3898900" cy="50800"/>
          </a:xfrm>
          <a:custGeom>
            <a:avLst/>
            <a:gdLst/>
            <a:ahLst/>
            <a:cxnLst/>
            <a:rect l="l" t="t" r="r" b="b"/>
            <a:pathLst>
              <a:path w="3898900" h="50800">
                <a:moveTo>
                  <a:pt x="0" y="0"/>
                </a:moveTo>
                <a:lnTo>
                  <a:pt x="3898900" y="0"/>
                </a:lnTo>
                <a:lnTo>
                  <a:pt x="38989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7" name="Shape 4"/>
          <p:cNvSpPr/>
          <p:nvPr/>
        </p:nvSpPr>
        <p:spPr>
          <a:xfrm>
            <a:off x="1460500" y="29718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5C7CB3"/>
          </a:solidFill>
          <a:ln w="50800">
            <a:solidFill>
              <a:srgbClr val="FFFFFF">
                <a:alpha val="80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1714500" y="3225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922020" y="3937000"/>
            <a:ext cx="189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1. Pre-Migration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57200" y="4241800"/>
            <a:ext cx="2819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Validate source, destination, and bandwidth.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279900" y="29718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8FA7D0"/>
          </a:solidFill>
          <a:ln w="50800">
            <a:solidFill>
              <a:srgbClr val="FFFFFF">
                <a:alpha val="80000"/>
              </a:srgbClr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4533900" y="3225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57150"/>
                </a:moveTo>
                <a:cubicBezTo>
                  <a:pt x="0" y="46613"/>
                  <a:pt x="8513" y="38100"/>
                  <a:pt x="19050" y="38100"/>
                </a:cubicBezTo>
                <a:lnTo>
                  <a:pt x="247650" y="38100"/>
                </a:lnTo>
                <a:cubicBezTo>
                  <a:pt x="258187" y="38100"/>
                  <a:pt x="266700" y="46613"/>
                  <a:pt x="266700" y="57150"/>
                </a:cubicBezTo>
                <a:cubicBezTo>
                  <a:pt x="266700" y="67687"/>
                  <a:pt x="258187" y="76200"/>
                  <a:pt x="247650" y="76200"/>
                </a:cubicBezTo>
                <a:lnTo>
                  <a:pt x="19050" y="76200"/>
                </a:lnTo>
                <a:cubicBezTo>
                  <a:pt x="8513" y="76200"/>
                  <a:pt x="0" y="67687"/>
                  <a:pt x="0" y="57150"/>
                </a:cubicBezTo>
                <a:close/>
                <a:moveTo>
                  <a:pt x="38100" y="152400"/>
                </a:moveTo>
                <a:cubicBezTo>
                  <a:pt x="38100" y="141863"/>
                  <a:pt x="46613" y="133350"/>
                  <a:pt x="57150" y="133350"/>
                </a:cubicBezTo>
                <a:lnTo>
                  <a:pt x="285750" y="133350"/>
                </a:lnTo>
                <a:cubicBezTo>
                  <a:pt x="296287" y="133350"/>
                  <a:pt x="304800" y="141863"/>
                  <a:pt x="304800" y="152400"/>
                </a:cubicBezTo>
                <a:cubicBezTo>
                  <a:pt x="304800" y="162937"/>
                  <a:pt x="296287" y="171450"/>
                  <a:pt x="285750" y="171450"/>
                </a:cubicBezTo>
                <a:lnTo>
                  <a:pt x="57150" y="171450"/>
                </a:lnTo>
                <a:cubicBezTo>
                  <a:pt x="46613" y="171450"/>
                  <a:pt x="38100" y="162937"/>
                  <a:pt x="38100" y="152400"/>
                </a:cubicBezTo>
                <a:close/>
                <a:moveTo>
                  <a:pt x="266700" y="247650"/>
                </a:moveTo>
                <a:cubicBezTo>
                  <a:pt x="266700" y="258187"/>
                  <a:pt x="258187" y="266700"/>
                  <a:pt x="247650" y="266700"/>
                </a:cubicBezTo>
                <a:lnTo>
                  <a:pt x="19050" y="266700"/>
                </a:lnTo>
                <a:cubicBezTo>
                  <a:pt x="8513" y="266700"/>
                  <a:pt x="0" y="258187"/>
                  <a:pt x="0" y="247650"/>
                </a:cubicBezTo>
                <a:cubicBezTo>
                  <a:pt x="0" y="237113"/>
                  <a:pt x="8513" y="228600"/>
                  <a:pt x="19050" y="228600"/>
                </a:cubicBezTo>
                <a:lnTo>
                  <a:pt x="247650" y="228600"/>
                </a:lnTo>
                <a:cubicBezTo>
                  <a:pt x="258187" y="228600"/>
                  <a:pt x="266700" y="237113"/>
                  <a:pt x="266700" y="2476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3553460" y="3937000"/>
            <a:ext cx="226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 Chunked Transfer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3276600" y="4241800"/>
            <a:ext cx="2819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Stream in 5MB chunks with parallel uploads.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099300" y="29718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7097E5"/>
          </a:solidFill>
          <a:ln w="50800">
            <a:solidFill>
              <a:srgbClr val="FFFFFF">
                <a:alpha val="80000"/>
              </a:srgbClr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7353300" y="3225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55138" y="0"/>
                  <a:pt x="157877" y="595"/>
                  <a:pt x="160377" y="1726"/>
                </a:cubicBezTo>
                <a:lnTo>
                  <a:pt x="272534" y="49292"/>
                </a:lnTo>
                <a:cubicBezTo>
                  <a:pt x="285631" y="54828"/>
                  <a:pt x="295394" y="67747"/>
                  <a:pt x="295335" y="83344"/>
                </a:cubicBezTo>
                <a:cubicBezTo>
                  <a:pt x="295037" y="142399"/>
                  <a:pt x="270748" y="250448"/>
                  <a:pt x="168176" y="299561"/>
                </a:cubicBezTo>
                <a:cubicBezTo>
                  <a:pt x="158234" y="304324"/>
                  <a:pt x="146685" y="304324"/>
                  <a:pt x="136743" y="299561"/>
                </a:cubicBezTo>
                <a:cubicBezTo>
                  <a:pt x="34111" y="250448"/>
                  <a:pt x="9882" y="142399"/>
                  <a:pt x="9585" y="83344"/>
                </a:cubicBezTo>
                <a:cubicBezTo>
                  <a:pt x="9525" y="67747"/>
                  <a:pt x="19288" y="54828"/>
                  <a:pt x="32385" y="49292"/>
                </a:cubicBezTo>
                <a:lnTo>
                  <a:pt x="144482" y="1726"/>
                </a:lnTo>
                <a:cubicBezTo>
                  <a:pt x="146983" y="595"/>
                  <a:pt x="149662" y="0"/>
                  <a:pt x="152400" y="0"/>
                </a:cubicBezTo>
                <a:close/>
                <a:moveTo>
                  <a:pt x="152400" y="39767"/>
                </a:moveTo>
                <a:lnTo>
                  <a:pt x="152400" y="264855"/>
                </a:lnTo>
                <a:cubicBezTo>
                  <a:pt x="234553" y="225088"/>
                  <a:pt x="256639" y="136981"/>
                  <a:pt x="257175" y="84237"/>
                </a:cubicBezTo>
                <a:lnTo>
                  <a:pt x="152400" y="39826"/>
                </a:lnTo>
                <a:lnTo>
                  <a:pt x="152400" y="3982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4"/>
          <p:cNvSpPr/>
          <p:nvPr/>
        </p:nvSpPr>
        <p:spPr>
          <a:xfrm>
            <a:off x="6692900" y="3937000"/>
            <a:ext cx="162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3. Verification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096000" y="4241800"/>
            <a:ext cx="2819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Checksum and size validation for integrity.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9918700" y="29718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99A1AF"/>
          </a:solidFill>
          <a:ln w="50800">
            <a:solidFill>
              <a:srgbClr val="FFFFFF">
                <a:alpha val="80000"/>
              </a:srgbClr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10153650" y="32258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337304" y="32504"/>
                </a:moveTo>
                <a:cubicBezTo>
                  <a:pt x="344745" y="25063"/>
                  <a:pt x="344745" y="12978"/>
                  <a:pt x="337304" y="5536"/>
                </a:cubicBezTo>
                <a:cubicBezTo>
                  <a:pt x="329863" y="-1905"/>
                  <a:pt x="317778" y="-1905"/>
                  <a:pt x="310336" y="5536"/>
                </a:cubicBezTo>
                <a:lnTo>
                  <a:pt x="196036" y="119836"/>
                </a:lnTo>
                <a:lnTo>
                  <a:pt x="175379" y="99179"/>
                </a:lnTo>
                <a:cubicBezTo>
                  <a:pt x="172879" y="96679"/>
                  <a:pt x="169426" y="95250"/>
                  <a:pt x="165854" y="95250"/>
                </a:cubicBezTo>
                <a:cubicBezTo>
                  <a:pt x="158413" y="95250"/>
                  <a:pt x="152400" y="101263"/>
                  <a:pt x="152400" y="108704"/>
                </a:cubicBezTo>
                <a:lnTo>
                  <a:pt x="152400" y="126028"/>
                </a:lnTo>
                <a:lnTo>
                  <a:pt x="216872" y="190500"/>
                </a:lnTo>
                <a:lnTo>
                  <a:pt x="234196" y="190500"/>
                </a:lnTo>
                <a:cubicBezTo>
                  <a:pt x="241637" y="190500"/>
                  <a:pt x="247650" y="184487"/>
                  <a:pt x="247650" y="177046"/>
                </a:cubicBezTo>
                <a:cubicBezTo>
                  <a:pt x="247650" y="173474"/>
                  <a:pt x="246221" y="170021"/>
                  <a:pt x="243721" y="167521"/>
                </a:cubicBezTo>
                <a:lnTo>
                  <a:pt x="223064" y="146864"/>
                </a:lnTo>
                <a:lnTo>
                  <a:pt x="337364" y="32564"/>
                </a:lnTo>
                <a:close/>
                <a:moveTo>
                  <a:pt x="203061" y="210383"/>
                </a:moveTo>
                <a:lnTo>
                  <a:pt x="132517" y="139839"/>
                </a:lnTo>
                <a:cubicBezTo>
                  <a:pt x="107097" y="137636"/>
                  <a:pt x="81796" y="146804"/>
                  <a:pt x="63579" y="165021"/>
                </a:cubicBezTo>
                <a:lnTo>
                  <a:pt x="58817" y="169783"/>
                </a:lnTo>
                <a:cubicBezTo>
                  <a:pt x="45541" y="183059"/>
                  <a:pt x="38100" y="201037"/>
                  <a:pt x="38100" y="219789"/>
                </a:cubicBezTo>
                <a:cubicBezTo>
                  <a:pt x="38100" y="223838"/>
                  <a:pt x="42327" y="226457"/>
                  <a:pt x="45958" y="224671"/>
                </a:cubicBezTo>
                <a:lnTo>
                  <a:pt x="76379" y="209490"/>
                </a:lnTo>
                <a:cubicBezTo>
                  <a:pt x="79355" y="208002"/>
                  <a:pt x="82034" y="211931"/>
                  <a:pt x="79593" y="214193"/>
                </a:cubicBezTo>
                <a:lnTo>
                  <a:pt x="4346" y="281821"/>
                </a:lnTo>
                <a:cubicBezTo>
                  <a:pt x="1607" y="284321"/>
                  <a:pt x="0" y="287893"/>
                  <a:pt x="0" y="291644"/>
                </a:cubicBezTo>
                <a:cubicBezTo>
                  <a:pt x="0" y="298906"/>
                  <a:pt x="5894" y="304800"/>
                  <a:pt x="13156" y="304800"/>
                </a:cubicBezTo>
                <a:lnTo>
                  <a:pt x="116324" y="304800"/>
                </a:lnTo>
                <a:cubicBezTo>
                  <a:pt x="139422" y="304800"/>
                  <a:pt x="161508" y="295632"/>
                  <a:pt x="177879" y="279321"/>
                </a:cubicBezTo>
                <a:cubicBezTo>
                  <a:pt x="196096" y="261104"/>
                  <a:pt x="205204" y="235803"/>
                  <a:pt x="203061" y="21038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Text 18"/>
          <p:cNvSpPr/>
          <p:nvPr/>
        </p:nvSpPr>
        <p:spPr>
          <a:xfrm>
            <a:off x="9685020" y="3937000"/>
            <a:ext cx="1282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4. Cleanup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915400" y="4241800"/>
            <a:ext cx="2819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Optional source deletion and metadata update.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>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 &amp; Savings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254000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Benchmarks: ASTRA vs. Legacy Methods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914400"/>
            <a:ext cx="5689600" cy="5689600"/>
          </a:xfrm>
          <a:custGeom>
            <a:avLst/>
            <a:gdLst/>
            <a:ahLst/>
            <a:cxnLst/>
            <a:rect l="l" t="t" r="r" b="b"/>
            <a:pathLst>
              <a:path w="5689600" h="5689600">
                <a:moveTo>
                  <a:pt x="101616" y="0"/>
                </a:moveTo>
                <a:lnTo>
                  <a:pt x="5587984" y="0"/>
                </a:lnTo>
                <a:cubicBezTo>
                  <a:pt x="5644105" y="0"/>
                  <a:pt x="5689600" y="45495"/>
                  <a:pt x="5689600" y="101616"/>
                </a:cubicBezTo>
                <a:lnTo>
                  <a:pt x="5689600" y="5587984"/>
                </a:lnTo>
                <a:cubicBezTo>
                  <a:pt x="5689600" y="5644105"/>
                  <a:pt x="5644105" y="5689600"/>
                  <a:pt x="5587984" y="5689600"/>
                </a:cubicBezTo>
                <a:lnTo>
                  <a:pt x="101616" y="5689600"/>
                </a:lnTo>
                <a:cubicBezTo>
                  <a:pt x="45495" y="5689600"/>
                  <a:pt x="0" y="5644105"/>
                  <a:pt x="0" y="5587984"/>
                </a:cubicBezTo>
                <a:lnTo>
                  <a:pt x="0" y="101616"/>
                </a:lnTo>
                <a:cubicBezTo>
                  <a:pt x="0" y="45533"/>
                  <a:pt x="45533" y="0"/>
                  <a:pt x="101616" y="0"/>
                </a:cubicBezTo>
                <a:close/>
              </a:path>
            </a:pathLst>
          </a:custGeom>
          <a:solidFill>
            <a:srgbClr val="8FA7D0">
              <a:alpha val="1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31800" y="1219200"/>
            <a:ext cx="533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8FA7D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Traditional Download-Upload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84200" y="18288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66278" y="66278"/>
                </a:moveTo>
                <a:cubicBezTo>
                  <a:pt x="70009" y="62547"/>
                  <a:pt x="76041" y="62547"/>
                  <a:pt x="79732" y="66278"/>
                </a:cubicBezTo>
                <a:lnTo>
                  <a:pt x="101560" y="88106"/>
                </a:lnTo>
                <a:lnTo>
                  <a:pt x="123388" y="66278"/>
                </a:lnTo>
                <a:cubicBezTo>
                  <a:pt x="127119" y="62547"/>
                  <a:pt x="133152" y="62547"/>
                  <a:pt x="136842" y="66278"/>
                </a:cubicBezTo>
                <a:cubicBezTo>
                  <a:pt x="140533" y="70009"/>
                  <a:pt x="140573" y="76041"/>
                  <a:pt x="136842" y="79732"/>
                </a:cubicBezTo>
                <a:lnTo>
                  <a:pt x="115014" y="101560"/>
                </a:lnTo>
                <a:lnTo>
                  <a:pt x="136842" y="123388"/>
                </a:lnTo>
                <a:cubicBezTo>
                  <a:pt x="140573" y="127119"/>
                  <a:pt x="140573" y="133152"/>
                  <a:pt x="136842" y="136842"/>
                </a:cubicBezTo>
                <a:cubicBezTo>
                  <a:pt x="133112" y="140533"/>
                  <a:pt x="127079" y="140573"/>
                  <a:pt x="123388" y="136842"/>
                </a:cubicBezTo>
                <a:lnTo>
                  <a:pt x="101560" y="115014"/>
                </a:lnTo>
                <a:lnTo>
                  <a:pt x="79732" y="136842"/>
                </a:lnTo>
                <a:cubicBezTo>
                  <a:pt x="76002" y="140573"/>
                  <a:pt x="69969" y="140573"/>
                  <a:pt x="66278" y="136842"/>
                </a:cubicBezTo>
                <a:cubicBezTo>
                  <a:pt x="62587" y="133112"/>
                  <a:pt x="62547" y="127079"/>
                  <a:pt x="66278" y="123388"/>
                </a:cubicBezTo>
                <a:lnTo>
                  <a:pt x="88106" y="101560"/>
                </a:lnTo>
                <a:lnTo>
                  <a:pt x="66278" y="79732"/>
                </a:lnTo>
                <a:cubicBezTo>
                  <a:pt x="62547" y="76002"/>
                  <a:pt x="62547" y="69969"/>
                  <a:pt x="66278" y="66278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7" name="Text 4"/>
          <p:cNvSpPr/>
          <p:nvPr/>
        </p:nvSpPr>
        <p:spPr>
          <a:xfrm>
            <a:off x="965200" y="1778000"/>
            <a:ext cx="2984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3x latency: 8 min for 1GB file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84200" y="2286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66278" y="66278"/>
                </a:moveTo>
                <a:cubicBezTo>
                  <a:pt x="70009" y="62547"/>
                  <a:pt x="76041" y="62547"/>
                  <a:pt x="79732" y="66278"/>
                </a:cubicBezTo>
                <a:lnTo>
                  <a:pt x="101560" y="88106"/>
                </a:lnTo>
                <a:lnTo>
                  <a:pt x="123388" y="66278"/>
                </a:lnTo>
                <a:cubicBezTo>
                  <a:pt x="127119" y="62547"/>
                  <a:pt x="133152" y="62547"/>
                  <a:pt x="136842" y="66278"/>
                </a:cubicBezTo>
                <a:cubicBezTo>
                  <a:pt x="140533" y="70009"/>
                  <a:pt x="140573" y="76041"/>
                  <a:pt x="136842" y="79732"/>
                </a:cubicBezTo>
                <a:lnTo>
                  <a:pt x="115014" y="101560"/>
                </a:lnTo>
                <a:lnTo>
                  <a:pt x="136842" y="123388"/>
                </a:lnTo>
                <a:cubicBezTo>
                  <a:pt x="140573" y="127119"/>
                  <a:pt x="140573" y="133152"/>
                  <a:pt x="136842" y="136842"/>
                </a:cubicBezTo>
                <a:cubicBezTo>
                  <a:pt x="133112" y="140533"/>
                  <a:pt x="127079" y="140573"/>
                  <a:pt x="123388" y="136842"/>
                </a:cubicBezTo>
                <a:lnTo>
                  <a:pt x="101560" y="115014"/>
                </a:lnTo>
                <a:lnTo>
                  <a:pt x="79732" y="136842"/>
                </a:lnTo>
                <a:cubicBezTo>
                  <a:pt x="76002" y="140573"/>
                  <a:pt x="69969" y="140573"/>
                  <a:pt x="66278" y="136842"/>
                </a:cubicBezTo>
                <a:cubicBezTo>
                  <a:pt x="62587" y="133112"/>
                  <a:pt x="62547" y="127079"/>
                  <a:pt x="66278" y="123388"/>
                </a:cubicBezTo>
                <a:lnTo>
                  <a:pt x="88106" y="101560"/>
                </a:lnTo>
                <a:lnTo>
                  <a:pt x="66278" y="79732"/>
                </a:lnTo>
                <a:cubicBezTo>
                  <a:pt x="62547" y="76002"/>
                  <a:pt x="62547" y="69969"/>
                  <a:pt x="66278" y="66278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9" name="Text 6"/>
          <p:cNvSpPr/>
          <p:nvPr/>
        </p:nvSpPr>
        <p:spPr>
          <a:xfrm>
            <a:off x="965200" y="2235200"/>
            <a:ext cx="355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OOM errors on large files (10GB+)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84200" y="2743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66278" y="66278"/>
                </a:moveTo>
                <a:cubicBezTo>
                  <a:pt x="70009" y="62547"/>
                  <a:pt x="76041" y="62547"/>
                  <a:pt x="79732" y="66278"/>
                </a:cubicBezTo>
                <a:lnTo>
                  <a:pt x="101560" y="88106"/>
                </a:lnTo>
                <a:lnTo>
                  <a:pt x="123388" y="66278"/>
                </a:lnTo>
                <a:cubicBezTo>
                  <a:pt x="127119" y="62547"/>
                  <a:pt x="133152" y="62547"/>
                  <a:pt x="136842" y="66278"/>
                </a:cubicBezTo>
                <a:cubicBezTo>
                  <a:pt x="140533" y="70009"/>
                  <a:pt x="140573" y="76041"/>
                  <a:pt x="136842" y="79732"/>
                </a:cubicBezTo>
                <a:lnTo>
                  <a:pt x="115014" y="101560"/>
                </a:lnTo>
                <a:lnTo>
                  <a:pt x="136842" y="123388"/>
                </a:lnTo>
                <a:cubicBezTo>
                  <a:pt x="140573" y="127119"/>
                  <a:pt x="140573" y="133152"/>
                  <a:pt x="136842" y="136842"/>
                </a:cubicBezTo>
                <a:cubicBezTo>
                  <a:pt x="133112" y="140533"/>
                  <a:pt x="127079" y="140573"/>
                  <a:pt x="123388" y="136842"/>
                </a:cubicBezTo>
                <a:lnTo>
                  <a:pt x="101560" y="115014"/>
                </a:lnTo>
                <a:lnTo>
                  <a:pt x="79732" y="136842"/>
                </a:lnTo>
                <a:cubicBezTo>
                  <a:pt x="76002" y="140573"/>
                  <a:pt x="69969" y="140573"/>
                  <a:pt x="66278" y="136842"/>
                </a:cubicBezTo>
                <a:cubicBezTo>
                  <a:pt x="62587" y="133112"/>
                  <a:pt x="62547" y="127079"/>
                  <a:pt x="66278" y="123388"/>
                </a:cubicBezTo>
                <a:lnTo>
                  <a:pt x="88106" y="101560"/>
                </a:lnTo>
                <a:lnTo>
                  <a:pt x="66278" y="79732"/>
                </a:lnTo>
                <a:cubicBezTo>
                  <a:pt x="62547" y="76002"/>
                  <a:pt x="62547" y="69969"/>
                  <a:pt x="66278" y="66278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1" name="Text 8"/>
          <p:cNvSpPr/>
          <p:nvPr/>
        </p:nvSpPr>
        <p:spPr>
          <a:xfrm>
            <a:off x="965200" y="2692400"/>
            <a:ext cx="228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Single point of failure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84200" y="3200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66278" y="66278"/>
                </a:moveTo>
                <a:cubicBezTo>
                  <a:pt x="70009" y="62547"/>
                  <a:pt x="76041" y="62547"/>
                  <a:pt x="79732" y="66278"/>
                </a:cubicBezTo>
                <a:lnTo>
                  <a:pt x="101560" y="88106"/>
                </a:lnTo>
                <a:lnTo>
                  <a:pt x="123388" y="66278"/>
                </a:lnTo>
                <a:cubicBezTo>
                  <a:pt x="127119" y="62547"/>
                  <a:pt x="133152" y="62547"/>
                  <a:pt x="136842" y="66278"/>
                </a:cubicBezTo>
                <a:cubicBezTo>
                  <a:pt x="140533" y="70009"/>
                  <a:pt x="140573" y="76041"/>
                  <a:pt x="136842" y="79732"/>
                </a:cubicBezTo>
                <a:lnTo>
                  <a:pt x="115014" y="101560"/>
                </a:lnTo>
                <a:lnTo>
                  <a:pt x="136842" y="123388"/>
                </a:lnTo>
                <a:cubicBezTo>
                  <a:pt x="140573" y="127119"/>
                  <a:pt x="140573" y="133152"/>
                  <a:pt x="136842" y="136842"/>
                </a:cubicBezTo>
                <a:cubicBezTo>
                  <a:pt x="133112" y="140533"/>
                  <a:pt x="127079" y="140573"/>
                  <a:pt x="123388" y="136842"/>
                </a:cubicBezTo>
                <a:lnTo>
                  <a:pt x="101560" y="115014"/>
                </a:lnTo>
                <a:lnTo>
                  <a:pt x="79732" y="136842"/>
                </a:lnTo>
                <a:cubicBezTo>
                  <a:pt x="76002" y="140573"/>
                  <a:pt x="69969" y="140573"/>
                  <a:pt x="66278" y="136842"/>
                </a:cubicBezTo>
                <a:cubicBezTo>
                  <a:pt x="62587" y="133112"/>
                  <a:pt x="62547" y="127079"/>
                  <a:pt x="66278" y="123388"/>
                </a:cubicBezTo>
                <a:lnTo>
                  <a:pt x="88106" y="101560"/>
                </a:lnTo>
                <a:lnTo>
                  <a:pt x="66278" y="79732"/>
                </a:lnTo>
                <a:cubicBezTo>
                  <a:pt x="62547" y="76002"/>
                  <a:pt x="62547" y="69969"/>
                  <a:pt x="66278" y="66278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3" name="Text 10"/>
          <p:cNvSpPr/>
          <p:nvPr/>
        </p:nvSpPr>
        <p:spPr>
          <a:xfrm>
            <a:off x="965200" y="3149600"/>
            <a:ext cx="3733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High memory footprint (full file size)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48400" y="914400"/>
            <a:ext cx="5689600" cy="5689600"/>
          </a:xfrm>
          <a:custGeom>
            <a:avLst/>
            <a:gdLst/>
            <a:ahLst/>
            <a:cxnLst/>
            <a:rect l="l" t="t" r="r" b="b"/>
            <a:pathLst>
              <a:path w="5689600" h="5689600">
                <a:moveTo>
                  <a:pt x="101616" y="0"/>
                </a:moveTo>
                <a:lnTo>
                  <a:pt x="5587984" y="0"/>
                </a:lnTo>
                <a:cubicBezTo>
                  <a:pt x="5644105" y="0"/>
                  <a:pt x="5689600" y="45495"/>
                  <a:pt x="5689600" y="101616"/>
                </a:cubicBezTo>
                <a:lnTo>
                  <a:pt x="5689600" y="5587984"/>
                </a:lnTo>
                <a:cubicBezTo>
                  <a:pt x="5689600" y="5644105"/>
                  <a:pt x="5644105" y="5689600"/>
                  <a:pt x="5587984" y="5689600"/>
                </a:cubicBezTo>
                <a:lnTo>
                  <a:pt x="101616" y="5689600"/>
                </a:lnTo>
                <a:cubicBezTo>
                  <a:pt x="45495" y="5689600"/>
                  <a:pt x="0" y="5644105"/>
                  <a:pt x="0" y="5587984"/>
                </a:cubicBezTo>
                <a:lnTo>
                  <a:pt x="0" y="101616"/>
                </a:lnTo>
                <a:cubicBezTo>
                  <a:pt x="0" y="45533"/>
                  <a:pt x="45533" y="0"/>
                  <a:pt x="101616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26200" y="1219200"/>
            <a:ext cx="533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ASTRA Streaming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578600" y="18288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7" name="Text 14"/>
          <p:cNvSpPr/>
          <p:nvPr/>
        </p:nvSpPr>
        <p:spPr>
          <a:xfrm>
            <a:off x="6959600" y="1778000"/>
            <a:ext cx="302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2.7x faster: 3 min for 1GB file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578600" y="2286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9" name="Text 16"/>
          <p:cNvSpPr/>
          <p:nvPr/>
        </p:nvSpPr>
        <p:spPr>
          <a:xfrm>
            <a:off x="6959600" y="22352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Constant memory (5MB chunks)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578600" y="2743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21" name="Text 18"/>
          <p:cNvSpPr/>
          <p:nvPr/>
        </p:nvSpPr>
        <p:spPr>
          <a:xfrm>
            <a:off x="6959600" y="2692400"/>
            <a:ext cx="353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99.7% success rate with auto-retry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578600" y="3200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23" name="Text 20"/>
          <p:cNvSpPr/>
          <p:nvPr/>
        </p:nvSpPr>
        <p:spPr>
          <a:xfrm>
            <a:off x="6959600" y="3149600"/>
            <a:ext cx="349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Achieves 125 MB/s transfer speed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473358"/>
            <a:ext cx="5054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Business Impact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133761"/>
            <a:ext cx="467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For a typical enterprise with 500TB of data, ASTRA delivers significant, quantifiable value.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048161"/>
            <a:ext cx="4673600" cy="1066800"/>
          </a:xfrm>
          <a:custGeom>
            <a:avLst/>
            <a:gdLst/>
            <a:ahLst/>
            <a:cxnLst/>
            <a:rect l="l" t="t" r="r" b="b"/>
            <a:pathLst>
              <a:path w="4673600" h="1066800">
                <a:moveTo>
                  <a:pt x="101602" y="0"/>
                </a:moveTo>
                <a:lnTo>
                  <a:pt x="4571998" y="0"/>
                </a:lnTo>
                <a:cubicBezTo>
                  <a:pt x="4628111" y="0"/>
                  <a:pt x="4673600" y="45489"/>
                  <a:pt x="4673600" y="101602"/>
                </a:cubicBezTo>
                <a:lnTo>
                  <a:pt x="4673600" y="965198"/>
                </a:lnTo>
                <a:cubicBezTo>
                  <a:pt x="4673600" y="1021311"/>
                  <a:pt x="4628111" y="1066800"/>
                  <a:pt x="45719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457200" y="3251361"/>
            <a:ext cx="444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Annual Savings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3505361"/>
            <a:ext cx="457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$145,000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4318000"/>
            <a:ext cx="4673600" cy="1066800"/>
          </a:xfrm>
          <a:custGeom>
            <a:avLst/>
            <a:gdLst/>
            <a:ahLst/>
            <a:cxnLst/>
            <a:rect l="l" t="t" r="r" b="b"/>
            <a:pathLst>
              <a:path w="4673600" h="1066800">
                <a:moveTo>
                  <a:pt x="101602" y="0"/>
                </a:moveTo>
                <a:lnTo>
                  <a:pt x="4571998" y="0"/>
                </a:lnTo>
                <a:cubicBezTo>
                  <a:pt x="4628111" y="0"/>
                  <a:pt x="4673600" y="45489"/>
                  <a:pt x="4673600" y="101602"/>
                </a:cubicBezTo>
                <a:lnTo>
                  <a:pt x="4673600" y="965198"/>
                </a:lnTo>
                <a:cubicBezTo>
                  <a:pt x="4673600" y="1021311"/>
                  <a:pt x="4628111" y="1066800"/>
                  <a:pt x="45719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457200" y="4521200"/>
            <a:ext cx="444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Payback Period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57200" y="4775200"/>
            <a:ext cx="457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4.1 Months</a:t>
            </a:r>
            <a:endParaRPr lang="en-US" sz="1600" dirty="0"/>
          </a:p>
        </p:txBody>
      </p:sp>
      <p:pic>
        <p:nvPicPr>
          <p:cNvPr id="11" name="Image 1" descr="https://kimi-web-img.moonshot.cn/img/www.creality.cn/2122a1903b8c5e06d927286b53611f05d320f276.jpg">    </p:cNvPr>
          <p:cNvPicPr>
            <a:picLocks noChangeAspect="1"/>
          </p:cNvPicPr>
          <p:nvPr/>
        </p:nvPicPr>
        <p:blipFill>
          <a:blip r:embed="rId2"/>
          <a:srcRect l="0" r="0" t="11538" b="11538"/>
          <a:stretch/>
        </p:blipFill>
        <p:spPr>
          <a:xfrm>
            <a:off x="5334000" y="889000"/>
            <a:ext cx="6604000" cy="5080000"/>
          </a:xfrm>
          <a:prstGeom prst="roundRect">
            <a:avLst>
              <a:gd name="adj" fmla="val 2000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>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Roadmap &amp; Differentiators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254000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Innovation Roadmap: A Vision for the Future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032000"/>
            <a:ext cx="3759200" cy="3556000"/>
          </a:xfrm>
          <a:custGeom>
            <a:avLst/>
            <a:gdLst/>
            <a:ahLst/>
            <a:cxnLst/>
            <a:rect l="l" t="t" r="r" b="b"/>
            <a:pathLst>
              <a:path w="3759200" h="3556000">
                <a:moveTo>
                  <a:pt x="101595" y="0"/>
                </a:moveTo>
                <a:lnTo>
                  <a:pt x="3657605" y="0"/>
                </a:lnTo>
                <a:cubicBezTo>
                  <a:pt x="3713714" y="0"/>
                  <a:pt x="3759200" y="45486"/>
                  <a:pt x="3759200" y="101595"/>
                </a:cubicBezTo>
                <a:lnTo>
                  <a:pt x="3759200" y="3454405"/>
                </a:lnTo>
                <a:cubicBezTo>
                  <a:pt x="3759200" y="3510514"/>
                  <a:pt x="3713714" y="3556000"/>
                  <a:pt x="3657605" y="3556000"/>
                </a:cubicBezTo>
                <a:lnTo>
                  <a:pt x="101595" y="3556000"/>
                </a:lnTo>
                <a:cubicBezTo>
                  <a:pt x="45486" y="3556000"/>
                  <a:pt x="0" y="3510514"/>
                  <a:pt x="0" y="3454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457200" y="2235200"/>
            <a:ext cx="360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Phase 1 (6-12 Mo.)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7200" y="2692400"/>
            <a:ext cx="3530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ML Integration &amp; Enhanced UX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3149600"/>
            <a:ext cx="3352800" cy="965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LSTM Predictive Tiering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Delta Sync &amp; Bandwidth Throttling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Slack/Email Alerts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216400" y="1778000"/>
            <a:ext cx="3759200" cy="4064000"/>
          </a:xfrm>
          <a:custGeom>
            <a:avLst/>
            <a:gdLst/>
            <a:ahLst/>
            <a:cxnLst/>
            <a:rect l="l" t="t" r="r" b="b"/>
            <a:pathLst>
              <a:path w="3759200" h="4064000">
                <a:moveTo>
                  <a:pt x="101611" y="0"/>
                </a:moveTo>
                <a:lnTo>
                  <a:pt x="3657589" y="0"/>
                </a:lnTo>
                <a:cubicBezTo>
                  <a:pt x="3713707" y="0"/>
                  <a:pt x="3759200" y="45493"/>
                  <a:pt x="3759200" y="101611"/>
                </a:cubicBezTo>
                <a:lnTo>
                  <a:pt x="3759200" y="3962389"/>
                </a:lnTo>
                <a:cubicBezTo>
                  <a:pt x="3759200" y="4018507"/>
                  <a:pt x="3713707" y="4064000"/>
                  <a:pt x="3657589" y="4064000"/>
                </a:cubicBezTo>
                <a:lnTo>
                  <a:pt x="101611" y="4064000"/>
                </a:lnTo>
                <a:cubicBezTo>
                  <a:pt x="45493" y="4064000"/>
                  <a:pt x="0" y="4018507"/>
                  <a:pt x="0" y="39623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4419600" y="1981200"/>
            <a:ext cx="360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8FA7D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Phase 2 (1-2 Yrs.)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419600" y="2438400"/>
            <a:ext cx="3530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Multi-Region &amp; Governance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419600" y="2895600"/>
            <a:ext cx="3352800" cy="965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Global Replication &amp; Edge Caching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GDPR/HIPAA Automation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API Marketplace &amp; SDKs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8178800" y="2032000"/>
            <a:ext cx="3759200" cy="3556000"/>
          </a:xfrm>
          <a:custGeom>
            <a:avLst/>
            <a:gdLst/>
            <a:ahLst/>
            <a:cxnLst/>
            <a:rect l="l" t="t" r="r" b="b"/>
            <a:pathLst>
              <a:path w="3759200" h="3556000">
                <a:moveTo>
                  <a:pt x="101595" y="0"/>
                </a:moveTo>
                <a:lnTo>
                  <a:pt x="3657605" y="0"/>
                </a:lnTo>
                <a:cubicBezTo>
                  <a:pt x="3713714" y="0"/>
                  <a:pt x="3759200" y="45486"/>
                  <a:pt x="3759200" y="101595"/>
                </a:cubicBezTo>
                <a:lnTo>
                  <a:pt x="3759200" y="3454405"/>
                </a:lnTo>
                <a:cubicBezTo>
                  <a:pt x="3759200" y="3510514"/>
                  <a:pt x="3713714" y="3556000"/>
                  <a:pt x="3657605" y="3556000"/>
                </a:cubicBezTo>
                <a:lnTo>
                  <a:pt x="101595" y="3556000"/>
                </a:lnTo>
                <a:cubicBezTo>
                  <a:pt x="45486" y="3556000"/>
                  <a:pt x="0" y="3510514"/>
                  <a:pt x="0" y="3454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8382000" y="2235200"/>
            <a:ext cx="360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Phase 3 (2-5 Yrs.)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382000" y="2692400"/>
            <a:ext cx="3530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Autonomous Storage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382000" y="3149600"/>
            <a:ext cx="3352800" cy="965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AI-Driven Self-Optimization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Blockchain Audit Trails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Quantum-Safe Encryption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1473200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ASTRA Advantage: Why We're Different</a:t>
            </a:r>
            <a:endParaRPr lang="en-US" sz="1600" dirty="0"/>
          </a:p>
        </p:txBody>
      </p:sp>
      <p:graphicFrame>
        <p:nvGraphicFramePr>
          <p:cNvPr id="18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254000" y="2235200"/>
          <a:ext cx="11684000" cy="3149600"/>
        </p:xfrm>
        <a:graphic>
          <a:graphicData uri="http://schemas.openxmlformats.org/drawingml/2006/table">
            <a:tbl>
              <a:tblPr/>
              <a:tblGrid>
                <a:gridCol w="2975034"/>
                <a:gridCol w="3229310"/>
                <a:gridCol w="2708044"/>
                <a:gridCol w="2771613"/>
              </a:tblGrid>
              <a:tr h="629920"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Feature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ASTRA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AWS Native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Other Competitors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29920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Multi-Cloud Support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FA7D0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Full AWS/GCP/Azure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FA7D0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AWS Only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FA7D0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Limited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FA7D0">
                        <a:alpha val="10000"/>
                      </a:srgbClr>
                    </a:solidFill>
                  </a:tcPr>
                </a:tc>
              </a:tr>
              <a:tr h="629920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Custom Tiering Rules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Fully Customizable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Fixed Algorithm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Basic Rules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</a:tr>
              <a:tr h="629920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Migration Automation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FA7D0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Drag-and-Drop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FA7D0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Manual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FA7D0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CLI Only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FA7D0">
                        <a:alpha val="10000"/>
                      </a:srgbClr>
                    </a:solidFill>
                  </a:tcPr>
                </a:tc>
              </a:tr>
              <a:tr h="629920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Cost Transparency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Real-time Dashboard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Delayed Billing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Monthly Reports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>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Go-to-Market &amp; Next Steps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524000"/>
            <a:ext cx="5816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Deployment Strategy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184400"/>
            <a:ext cx="54356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 staged rollout ensures smooth adoption and minimizes disruption, targeting 30% savings within 90 days.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4036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6" name="Text 3"/>
          <p:cNvSpPr/>
          <p:nvPr/>
        </p:nvSpPr>
        <p:spPr>
          <a:xfrm>
            <a:off x="152400" y="3403600"/>
            <a:ext cx="609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12800" y="3454400"/>
            <a:ext cx="5003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Pilot: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Deploy in a sandbox with 10TB of test data.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4064000"/>
            <a:ext cx="342900" cy="406400"/>
          </a:xfrm>
          <a:custGeom>
            <a:avLst/>
            <a:gdLst/>
            <a:ahLst/>
            <a:cxnLst/>
            <a:rect l="l" t="t" r="r" b="b"/>
            <a:pathLst>
              <a:path w="342900" h="406400">
                <a:moveTo>
                  <a:pt x="171450" y="0"/>
                </a:moveTo>
                <a:lnTo>
                  <a:pt x="171450" y="0"/>
                </a:lnTo>
                <a:cubicBezTo>
                  <a:pt x="266076" y="0"/>
                  <a:pt x="342900" y="76824"/>
                  <a:pt x="342900" y="171450"/>
                </a:cubicBezTo>
                <a:lnTo>
                  <a:pt x="342900" y="234950"/>
                </a:lnTo>
                <a:cubicBezTo>
                  <a:pt x="342900" y="329576"/>
                  <a:pt x="266076" y="406400"/>
                  <a:pt x="171450" y="406400"/>
                </a:cubicBezTo>
                <a:lnTo>
                  <a:pt x="171450" y="406400"/>
                </a:lnTo>
                <a:cubicBezTo>
                  <a:pt x="76824" y="406400"/>
                  <a:pt x="0" y="329576"/>
                  <a:pt x="0" y="2349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9" name="Text 6"/>
          <p:cNvSpPr/>
          <p:nvPr/>
        </p:nvSpPr>
        <p:spPr>
          <a:xfrm>
            <a:off x="152400" y="4064000"/>
            <a:ext cx="546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45014" y="3962400"/>
            <a:ext cx="49403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Staged Rollout: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Migrate non-critical workloads and monitor.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4826000"/>
            <a:ext cx="355600" cy="406400"/>
          </a:xfrm>
          <a:custGeom>
            <a:avLst/>
            <a:gdLst/>
            <a:ahLst/>
            <a:cxnLst/>
            <a:rect l="l" t="t" r="r" b="b"/>
            <a:pathLst>
              <a:path w="355600" h="406400">
                <a:moveTo>
                  <a:pt x="177800" y="0"/>
                </a:moveTo>
                <a:lnTo>
                  <a:pt x="177800" y="0"/>
                </a:lnTo>
                <a:cubicBezTo>
                  <a:pt x="275930" y="0"/>
                  <a:pt x="355600" y="79670"/>
                  <a:pt x="355600" y="177800"/>
                </a:cubicBezTo>
                <a:lnTo>
                  <a:pt x="355600" y="228600"/>
                </a:lnTo>
                <a:cubicBezTo>
                  <a:pt x="355600" y="326730"/>
                  <a:pt x="275930" y="406400"/>
                  <a:pt x="177800" y="406400"/>
                </a:cubicBezTo>
                <a:lnTo>
                  <a:pt x="177800" y="406400"/>
                </a:lnTo>
                <a:cubicBezTo>
                  <a:pt x="79670" y="406400"/>
                  <a:pt x="0" y="326730"/>
                  <a:pt x="0" y="2286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2" name="Text 9"/>
          <p:cNvSpPr/>
          <p:nvPr/>
        </p:nvSpPr>
        <p:spPr>
          <a:xfrm>
            <a:off x="152400" y="4826000"/>
            <a:ext cx="558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7396" y="4724400"/>
            <a:ext cx="4927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Full Production: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Enable automation and CI/CD integration.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299200" y="1676400"/>
            <a:ext cx="5943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Risk Mitigation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299200" y="2285845"/>
            <a:ext cx="5638800" cy="863600"/>
          </a:xfrm>
          <a:custGeom>
            <a:avLst/>
            <a:gdLst/>
            <a:ahLst/>
            <a:cxnLst/>
            <a:rect l="l" t="t" r="r" b="b"/>
            <a:pathLst>
              <a:path w="5638800" h="863600">
                <a:moveTo>
                  <a:pt x="101603" y="0"/>
                </a:moveTo>
                <a:lnTo>
                  <a:pt x="5537197" y="0"/>
                </a:lnTo>
                <a:cubicBezTo>
                  <a:pt x="5593311" y="0"/>
                  <a:pt x="5638800" y="45489"/>
                  <a:pt x="5638800" y="101603"/>
                </a:cubicBezTo>
                <a:lnTo>
                  <a:pt x="5638800" y="761997"/>
                </a:lnTo>
                <a:cubicBezTo>
                  <a:pt x="5638800" y="818111"/>
                  <a:pt x="5593311" y="863600"/>
                  <a:pt x="5537197" y="863600"/>
                </a:cubicBezTo>
                <a:lnTo>
                  <a:pt x="101603" y="863600"/>
                </a:lnTo>
                <a:cubicBezTo>
                  <a:pt x="45527" y="863600"/>
                  <a:pt x="0" y="818073"/>
                  <a:pt x="0" y="7619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451600" y="2438245"/>
            <a:ext cx="553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 Loss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451600" y="2743045"/>
            <a:ext cx="5511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Mitigation: Checksums, rollback, and backup retention.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299200" y="3301845"/>
            <a:ext cx="5638800" cy="863600"/>
          </a:xfrm>
          <a:custGeom>
            <a:avLst/>
            <a:gdLst/>
            <a:ahLst/>
            <a:cxnLst/>
            <a:rect l="l" t="t" r="r" b="b"/>
            <a:pathLst>
              <a:path w="5638800" h="863600">
                <a:moveTo>
                  <a:pt x="101603" y="0"/>
                </a:moveTo>
                <a:lnTo>
                  <a:pt x="5537197" y="0"/>
                </a:lnTo>
                <a:cubicBezTo>
                  <a:pt x="5593311" y="0"/>
                  <a:pt x="5638800" y="45489"/>
                  <a:pt x="5638800" y="101603"/>
                </a:cubicBezTo>
                <a:lnTo>
                  <a:pt x="5638800" y="761997"/>
                </a:lnTo>
                <a:cubicBezTo>
                  <a:pt x="5638800" y="818111"/>
                  <a:pt x="5593311" y="863600"/>
                  <a:pt x="5537197" y="863600"/>
                </a:cubicBezTo>
                <a:lnTo>
                  <a:pt x="101603" y="863600"/>
                </a:lnTo>
                <a:cubicBezTo>
                  <a:pt x="45527" y="863600"/>
                  <a:pt x="0" y="818073"/>
                  <a:pt x="0" y="7619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8FA7D0">
              <a:alpha val="10196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6451600" y="3454245"/>
            <a:ext cx="553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8FA7D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API Limits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451600" y="3759045"/>
            <a:ext cx="5511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Mitigation: Exponential backoff and request queuing.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6299200" y="4317845"/>
            <a:ext cx="5638800" cy="863600"/>
          </a:xfrm>
          <a:custGeom>
            <a:avLst/>
            <a:gdLst/>
            <a:ahLst/>
            <a:cxnLst/>
            <a:rect l="l" t="t" r="r" b="b"/>
            <a:pathLst>
              <a:path w="5638800" h="863600">
                <a:moveTo>
                  <a:pt x="101603" y="0"/>
                </a:moveTo>
                <a:lnTo>
                  <a:pt x="5537197" y="0"/>
                </a:lnTo>
                <a:cubicBezTo>
                  <a:pt x="5593311" y="0"/>
                  <a:pt x="5638800" y="45489"/>
                  <a:pt x="5638800" y="101603"/>
                </a:cubicBezTo>
                <a:lnTo>
                  <a:pt x="5638800" y="761997"/>
                </a:lnTo>
                <a:cubicBezTo>
                  <a:pt x="5638800" y="818111"/>
                  <a:pt x="5593311" y="863600"/>
                  <a:pt x="5537197" y="863600"/>
                </a:cubicBezTo>
                <a:lnTo>
                  <a:pt x="101603" y="863600"/>
                </a:lnTo>
                <a:cubicBezTo>
                  <a:pt x="45527" y="863600"/>
                  <a:pt x="0" y="818073"/>
                  <a:pt x="0" y="7619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6451600" y="4470245"/>
            <a:ext cx="553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Cost Overruns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451600" y="4775045"/>
            <a:ext cx="5511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Mitigation: Real-time budget alerts and spending caps.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3-d2nf6998bjvh7rlj00rg.png">    </p:cNvPr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9631680" y="1380490"/>
            <a:ext cx="1750695" cy="142303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t0.png">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290955" y="4163060"/>
            <a:ext cx="3957955" cy="4481195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44550" y="2980055"/>
            <a:ext cx="2965450" cy="6171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pic>
        <p:nvPicPr>
          <p:cNvPr id="6" name="Image 3" descr="https://kimi-img.moonshot.cn/pub/slides/slides_tmpl/image/25-08-27-19:59:30-d2nf68h8bjvh7rlj00pg.png">    </p:cNvPr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7" name="Image 4" descr="https://kimi-img.moonshot.cn/pub/slides/slides_tmpl/image/25-08-27-19:59:30-d2nf68h8bjvh7rlj00pg.png">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8" name="Shape 1"/>
          <p:cNvSpPr/>
          <p:nvPr/>
        </p:nvSpPr>
        <p:spPr>
          <a:xfrm flipH="1">
            <a:off x="4570730" y="135763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9" name="Shape 2"/>
          <p:cNvSpPr/>
          <p:nvPr/>
        </p:nvSpPr>
        <p:spPr>
          <a:xfrm flipH="1">
            <a:off x="4570730" y="217233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 flipH="1">
            <a:off x="4570730" y="292481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1" name="Shape 4"/>
          <p:cNvSpPr/>
          <p:nvPr/>
        </p:nvSpPr>
        <p:spPr>
          <a:xfrm flipH="1">
            <a:off x="4570730" y="370014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2" name="Shape 5"/>
          <p:cNvSpPr/>
          <p:nvPr/>
        </p:nvSpPr>
        <p:spPr>
          <a:xfrm flipH="1">
            <a:off x="4570730" y="444373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3" name="Shape 6"/>
          <p:cNvSpPr/>
          <p:nvPr/>
        </p:nvSpPr>
        <p:spPr>
          <a:xfrm flipH="1">
            <a:off x="4570730" y="522795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4" name="Shape 7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5" name="Shape 8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6" name="Text 9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8" name="Text 11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2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20" name="Text 13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4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2" name="Text 15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16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4" name="Text 17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18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6" name="Text 19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Text 20"/>
          <p:cNvSpPr/>
          <p:nvPr/>
        </p:nvSpPr>
        <p:spPr>
          <a:xfrm>
            <a:off x="4458970" y="1170940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01.</a:t>
            </a:r>
            <a:endParaRPr lang="en-US" sz="1600" dirty="0"/>
          </a:p>
        </p:txBody>
      </p:sp>
      <p:sp>
        <p:nvSpPr>
          <p:cNvPr id="28" name="Text 21"/>
          <p:cNvSpPr/>
          <p:nvPr/>
        </p:nvSpPr>
        <p:spPr>
          <a:xfrm>
            <a:off x="5642610" y="1403350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Challenge &amp; Vision</a:t>
            </a:r>
            <a:endParaRPr lang="en-US" sz="1600" dirty="0"/>
          </a:p>
        </p:txBody>
      </p:sp>
      <p:sp>
        <p:nvSpPr>
          <p:cNvPr id="29" name="Text 22"/>
          <p:cNvSpPr/>
          <p:nvPr/>
        </p:nvSpPr>
        <p:spPr>
          <a:xfrm>
            <a:off x="4458970" y="1955165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02.</a:t>
            </a:r>
            <a:endParaRPr lang="en-US" sz="1600" dirty="0"/>
          </a:p>
        </p:txBody>
      </p:sp>
      <p:sp>
        <p:nvSpPr>
          <p:cNvPr id="30" name="Text 23"/>
          <p:cNvSpPr/>
          <p:nvPr/>
        </p:nvSpPr>
        <p:spPr>
          <a:xfrm>
            <a:off x="5642610" y="218757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Architecture Deep Dive</a:t>
            </a:r>
            <a:endParaRPr lang="en-US" sz="1600" dirty="0"/>
          </a:p>
        </p:txBody>
      </p:sp>
      <p:sp>
        <p:nvSpPr>
          <p:cNvPr id="31" name="Text 24"/>
          <p:cNvSpPr/>
          <p:nvPr/>
        </p:nvSpPr>
        <p:spPr>
          <a:xfrm>
            <a:off x="4458970" y="2724785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03.</a:t>
            </a:r>
            <a:endParaRPr lang="en-US" sz="1600" dirty="0"/>
          </a:p>
        </p:txBody>
      </p:sp>
      <p:sp>
        <p:nvSpPr>
          <p:cNvPr id="32" name="Text 25"/>
          <p:cNvSpPr/>
          <p:nvPr/>
        </p:nvSpPr>
        <p:spPr>
          <a:xfrm>
            <a:off x="5642610" y="295719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Intelligent Data Logic</a:t>
            </a: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4458970" y="3505835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04.</a:t>
            </a:r>
            <a:endParaRPr lang="en-US" sz="1600" dirty="0"/>
          </a:p>
        </p:txBody>
      </p:sp>
      <p:sp>
        <p:nvSpPr>
          <p:cNvPr id="34" name="Text 27"/>
          <p:cNvSpPr/>
          <p:nvPr/>
        </p:nvSpPr>
        <p:spPr>
          <a:xfrm>
            <a:off x="5642610" y="373824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 &amp; Savings</a:t>
            </a:r>
            <a:endParaRPr lang="en-US" sz="1600" dirty="0"/>
          </a:p>
        </p:txBody>
      </p:sp>
      <p:sp>
        <p:nvSpPr>
          <p:cNvPr id="35" name="Text 28"/>
          <p:cNvSpPr/>
          <p:nvPr/>
        </p:nvSpPr>
        <p:spPr>
          <a:xfrm>
            <a:off x="4458970" y="4260215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05.</a:t>
            </a:r>
            <a:endParaRPr lang="en-US" sz="1600" dirty="0"/>
          </a:p>
        </p:txBody>
      </p:sp>
      <p:sp>
        <p:nvSpPr>
          <p:cNvPr id="36" name="Text 29"/>
          <p:cNvSpPr/>
          <p:nvPr/>
        </p:nvSpPr>
        <p:spPr>
          <a:xfrm>
            <a:off x="5642610" y="449262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Roadmap &amp; Differentiators</a:t>
            </a:r>
            <a:endParaRPr lang="en-US" sz="1600" dirty="0"/>
          </a:p>
        </p:txBody>
      </p:sp>
      <p:sp>
        <p:nvSpPr>
          <p:cNvPr id="37" name="Text 30"/>
          <p:cNvSpPr/>
          <p:nvPr/>
        </p:nvSpPr>
        <p:spPr>
          <a:xfrm>
            <a:off x="4458970" y="5033645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06.</a:t>
            </a:r>
            <a:endParaRPr lang="en-US" sz="1600" dirty="0"/>
          </a:p>
        </p:txBody>
      </p:sp>
      <p:sp>
        <p:nvSpPr>
          <p:cNvPr id="38" name="Text 31"/>
          <p:cNvSpPr/>
          <p:nvPr/>
        </p:nvSpPr>
        <p:spPr>
          <a:xfrm>
            <a:off x="5642610" y="526605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Go-to-Market &amp; Next Steps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7560" y="1422400"/>
            <a:ext cx="10591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Ready to Revolutionize Your Cloud Storage?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828800" y="2133600"/>
            <a:ext cx="85344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Join the movement towards autonomous, multi-cloud storage that is cheaper, safer, and infinitely scalable.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251200"/>
            <a:ext cx="11503269" cy="2184400"/>
          </a:xfrm>
          <a:custGeom>
            <a:avLst/>
            <a:gdLst/>
            <a:ahLst/>
            <a:cxnLst/>
            <a:rect l="l" t="t" r="r" b="b"/>
            <a:pathLst>
              <a:path w="11503269" h="2184400">
                <a:moveTo>
                  <a:pt x="316230" y="0"/>
                </a:moveTo>
                <a:lnTo>
                  <a:pt x="11187039" y="0"/>
                </a:lnTo>
                <a:cubicBezTo>
                  <a:pt x="11361688" y="0"/>
                  <a:pt x="11503269" y="45486"/>
                  <a:pt x="11503269" y="101596"/>
                </a:cubicBezTo>
                <a:lnTo>
                  <a:pt x="11503269" y="2082804"/>
                </a:lnTo>
                <a:cubicBezTo>
                  <a:pt x="11503269" y="2138914"/>
                  <a:pt x="11361688" y="2184400"/>
                  <a:pt x="11187039" y="2184400"/>
                </a:cubicBezTo>
                <a:lnTo>
                  <a:pt x="316230" y="2184400"/>
                </a:lnTo>
                <a:cubicBezTo>
                  <a:pt x="141581" y="2184400"/>
                  <a:pt x="0" y="2138914"/>
                  <a:pt x="0" y="2082804"/>
                </a:cubicBezTo>
                <a:lnTo>
                  <a:pt x="0" y="101596"/>
                </a:lnTo>
                <a:cubicBezTo>
                  <a:pt x="0" y="45524"/>
                  <a:pt x="141698" y="0"/>
                  <a:pt x="316230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5777035" y="355956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55287" y="354866"/>
                </a:moveTo>
                <a:cubicBezTo>
                  <a:pt x="155287" y="356652"/>
                  <a:pt x="153233" y="358080"/>
                  <a:pt x="150644" y="358080"/>
                </a:cubicBezTo>
                <a:cubicBezTo>
                  <a:pt x="147697" y="358348"/>
                  <a:pt x="145643" y="356920"/>
                  <a:pt x="145643" y="354866"/>
                </a:cubicBezTo>
                <a:cubicBezTo>
                  <a:pt x="145643" y="353080"/>
                  <a:pt x="147697" y="351651"/>
                  <a:pt x="150287" y="351651"/>
                </a:cubicBezTo>
                <a:cubicBezTo>
                  <a:pt x="152966" y="351383"/>
                  <a:pt x="155287" y="352812"/>
                  <a:pt x="155287" y="354866"/>
                </a:cubicBezTo>
                <a:close/>
                <a:moveTo>
                  <a:pt x="127516" y="350847"/>
                </a:moveTo>
                <a:cubicBezTo>
                  <a:pt x="126891" y="352633"/>
                  <a:pt x="128677" y="354687"/>
                  <a:pt x="131356" y="355223"/>
                </a:cubicBezTo>
                <a:cubicBezTo>
                  <a:pt x="133677" y="356116"/>
                  <a:pt x="136356" y="355223"/>
                  <a:pt x="136892" y="353437"/>
                </a:cubicBezTo>
                <a:cubicBezTo>
                  <a:pt x="137428" y="351651"/>
                  <a:pt x="135731" y="349597"/>
                  <a:pt x="133052" y="348794"/>
                </a:cubicBezTo>
                <a:cubicBezTo>
                  <a:pt x="130731" y="348169"/>
                  <a:pt x="128141" y="349061"/>
                  <a:pt x="127516" y="350847"/>
                </a:cubicBezTo>
                <a:close/>
                <a:moveTo>
                  <a:pt x="166985" y="349329"/>
                </a:moveTo>
                <a:cubicBezTo>
                  <a:pt x="164396" y="349954"/>
                  <a:pt x="162610" y="351651"/>
                  <a:pt x="162877" y="353705"/>
                </a:cubicBezTo>
                <a:cubicBezTo>
                  <a:pt x="163145" y="355491"/>
                  <a:pt x="165467" y="356652"/>
                  <a:pt x="168146" y="356027"/>
                </a:cubicBezTo>
                <a:cubicBezTo>
                  <a:pt x="170736" y="355402"/>
                  <a:pt x="172522" y="353705"/>
                  <a:pt x="172254" y="351919"/>
                </a:cubicBezTo>
                <a:cubicBezTo>
                  <a:pt x="171986" y="350222"/>
                  <a:pt x="169575" y="349061"/>
                  <a:pt x="166985" y="349329"/>
                </a:cubicBezTo>
                <a:close/>
                <a:moveTo>
                  <a:pt x="225743" y="7144"/>
                </a:moveTo>
                <a:cubicBezTo>
                  <a:pt x="101888" y="7144"/>
                  <a:pt x="7144" y="101173"/>
                  <a:pt x="7144" y="225028"/>
                </a:cubicBezTo>
                <a:cubicBezTo>
                  <a:pt x="7144" y="324058"/>
                  <a:pt x="69473" y="408801"/>
                  <a:pt x="158502" y="438626"/>
                </a:cubicBezTo>
                <a:cubicBezTo>
                  <a:pt x="169932" y="440680"/>
                  <a:pt x="173950" y="433626"/>
                  <a:pt x="173950" y="427821"/>
                </a:cubicBezTo>
                <a:cubicBezTo>
                  <a:pt x="173950" y="422285"/>
                  <a:pt x="173682" y="391745"/>
                  <a:pt x="173682" y="372993"/>
                </a:cubicBezTo>
                <a:cubicBezTo>
                  <a:pt x="173682" y="372993"/>
                  <a:pt x="111175" y="386388"/>
                  <a:pt x="98048" y="346383"/>
                </a:cubicBezTo>
                <a:cubicBezTo>
                  <a:pt x="98048" y="346383"/>
                  <a:pt x="87868" y="320397"/>
                  <a:pt x="73223" y="313700"/>
                </a:cubicBezTo>
                <a:cubicBezTo>
                  <a:pt x="73223" y="313700"/>
                  <a:pt x="52774" y="299680"/>
                  <a:pt x="74652" y="299948"/>
                </a:cubicBezTo>
                <a:cubicBezTo>
                  <a:pt x="74652" y="299948"/>
                  <a:pt x="96887" y="301734"/>
                  <a:pt x="109121" y="322987"/>
                </a:cubicBezTo>
                <a:cubicBezTo>
                  <a:pt x="128677" y="357455"/>
                  <a:pt x="161449" y="347543"/>
                  <a:pt x="174218" y="341650"/>
                </a:cubicBezTo>
                <a:cubicBezTo>
                  <a:pt x="176272" y="327362"/>
                  <a:pt x="182076" y="317450"/>
                  <a:pt x="188506" y="311557"/>
                </a:cubicBezTo>
                <a:cubicBezTo>
                  <a:pt x="138589" y="306020"/>
                  <a:pt x="88225" y="298787"/>
                  <a:pt x="88225" y="212884"/>
                </a:cubicBezTo>
                <a:cubicBezTo>
                  <a:pt x="88225" y="188327"/>
                  <a:pt x="95012" y="176004"/>
                  <a:pt x="109299" y="160288"/>
                </a:cubicBezTo>
                <a:cubicBezTo>
                  <a:pt x="106978" y="154484"/>
                  <a:pt x="99387" y="130552"/>
                  <a:pt x="111621" y="99655"/>
                </a:cubicBezTo>
                <a:cubicBezTo>
                  <a:pt x="130284" y="93851"/>
                  <a:pt x="173236" y="123765"/>
                  <a:pt x="173236" y="123765"/>
                </a:cubicBezTo>
                <a:cubicBezTo>
                  <a:pt x="191095" y="118765"/>
                  <a:pt x="210294" y="116175"/>
                  <a:pt x="229314" y="116175"/>
                </a:cubicBezTo>
                <a:cubicBezTo>
                  <a:pt x="248335" y="116175"/>
                  <a:pt x="267533" y="118765"/>
                  <a:pt x="285393" y="123765"/>
                </a:cubicBezTo>
                <a:cubicBezTo>
                  <a:pt x="285393" y="123765"/>
                  <a:pt x="328345" y="93762"/>
                  <a:pt x="347008" y="99655"/>
                </a:cubicBezTo>
                <a:cubicBezTo>
                  <a:pt x="359241" y="130641"/>
                  <a:pt x="351651" y="154484"/>
                  <a:pt x="349329" y="160288"/>
                </a:cubicBezTo>
                <a:cubicBezTo>
                  <a:pt x="363617" y="176093"/>
                  <a:pt x="372368" y="188416"/>
                  <a:pt x="372368" y="212884"/>
                </a:cubicBezTo>
                <a:cubicBezTo>
                  <a:pt x="372368" y="299055"/>
                  <a:pt x="319772" y="305931"/>
                  <a:pt x="269855" y="311557"/>
                </a:cubicBezTo>
                <a:cubicBezTo>
                  <a:pt x="278070" y="318611"/>
                  <a:pt x="285036" y="332006"/>
                  <a:pt x="285036" y="352991"/>
                </a:cubicBezTo>
                <a:cubicBezTo>
                  <a:pt x="285036" y="383084"/>
                  <a:pt x="284768" y="420320"/>
                  <a:pt x="284768" y="427643"/>
                </a:cubicBezTo>
                <a:cubicBezTo>
                  <a:pt x="284768" y="433447"/>
                  <a:pt x="288875" y="440501"/>
                  <a:pt x="300216" y="438448"/>
                </a:cubicBezTo>
                <a:cubicBezTo>
                  <a:pt x="389513" y="408801"/>
                  <a:pt x="450056" y="324058"/>
                  <a:pt x="450056" y="225028"/>
                </a:cubicBezTo>
                <a:cubicBezTo>
                  <a:pt x="450056" y="101173"/>
                  <a:pt x="349597" y="7144"/>
                  <a:pt x="225743" y="7144"/>
                </a:cubicBezTo>
                <a:close/>
                <a:moveTo>
                  <a:pt x="93940" y="315129"/>
                </a:moveTo>
                <a:cubicBezTo>
                  <a:pt x="92779" y="316022"/>
                  <a:pt x="93047" y="318075"/>
                  <a:pt x="94565" y="319772"/>
                </a:cubicBezTo>
                <a:cubicBezTo>
                  <a:pt x="95994" y="321201"/>
                  <a:pt x="98048" y="321826"/>
                  <a:pt x="99209" y="320665"/>
                </a:cubicBezTo>
                <a:cubicBezTo>
                  <a:pt x="100370" y="319772"/>
                  <a:pt x="100102" y="317718"/>
                  <a:pt x="98584" y="316022"/>
                </a:cubicBezTo>
                <a:cubicBezTo>
                  <a:pt x="97155" y="314593"/>
                  <a:pt x="95101" y="313968"/>
                  <a:pt x="93940" y="315129"/>
                </a:cubicBezTo>
                <a:close/>
                <a:moveTo>
                  <a:pt x="84296" y="307896"/>
                </a:moveTo>
                <a:cubicBezTo>
                  <a:pt x="83671" y="309056"/>
                  <a:pt x="84564" y="310485"/>
                  <a:pt x="86350" y="311378"/>
                </a:cubicBezTo>
                <a:cubicBezTo>
                  <a:pt x="87779" y="312271"/>
                  <a:pt x="89565" y="312003"/>
                  <a:pt x="90190" y="310753"/>
                </a:cubicBezTo>
                <a:cubicBezTo>
                  <a:pt x="90815" y="309592"/>
                  <a:pt x="89922" y="308164"/>
                  <a:pt x="88136" y="307271"/>
                </a:cubicBezTo>
                <a:cubicBezTo>
                  <a:pt x="86350" y="306735"/>
                  <a:pt x="84921" y="307003"/>
                  <a:pt x="84296" y="307896"/>
                </a:cubicBezTo>
                <a:close/>
                <a:moveTo>
                  <a:pt x="113228" y="339685"/>
                </a:moveTo>
                <a:cubicBezTo>
                  <a:pt x="111800" y="340846"/>
                  <a:pt x="112335" y="343525"/>
                  <a:pt x="114389" y="345222"/>
                </a:cubicBezTo>
                <a:cubicBezTo>
                  <a:pt x="116443" y="347276"/>
                  <a:pt x="119033" y="347543"/>
                  <a:pt x="120194" y="346115"/>
                </a:cubicBezTo>
                <a:cubicBezTo>
                  <a:pt x="121354" y="344954"/>
                  <a:pt x="120819" y="342275"/>
                  <a:pt x="119033" y="340578"/>
                </a:cubicBezTo>
                <a:cubicBezTo>
                  <a:pt x="117068" y="338524"/>
                  <a:pt x="114389" y="338257"/>
                  <a:pt x="113228" y="339685"/>
                </a:cubicBezTo>
                <a:close/>
                <a:moveTo>
                  <a:pt x="103049" y="326559"/>
                </a:moveTo>
                <a:cubicBezTo>
                  <a:pt x="101620" y="327452"/>
                  <a:pt x="101620" y="329773"/>
                  <a:pt x="103049" y="331827"/>
                </a:cubicBezTo>
                <a:cubicBezTo>
                  <a:pt x="104477" y="333881"/>
                  <a:pt x="106888" y="334774"/>
                  <a:pt x="108049" y="333881"/>
                </a:cubicBezTo>
                <a:cubicBezTo>
                  <a:pt x="109478" y="332720"/>
                  <a:pt x="109478" y="330398"/>
                  <a:pt x="108049" y="328345"/>
                </a:cubicBezTo>
                <a:cubicBezTo>
                  <a:pt x="106799" y="326291"/>
                  <a:pt x="104477" y="325398"/>
                  <a:pt x="103049" y="326559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Text 4"/>
          <p:cNvSpPr/>
          <p:nvPr/>
        </p:nvSpPr>
        <p:spPr>
          <a:xfrm>
            <a:off x="5002335" y="4114800"/>
            <a:ext cx="2006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Try the Demo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58800" y="4622800"/>
            <a:ext cx="10999177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https://github.com/AnshNohria/Astra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52-d2nf6e18bjvh7rlj01l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19100" y="2726690"/>
            <a:ext cx="7735570" cy="1471930"/>
          </a:xfrm>
          <a:prstGeom prst="rect">
            <a:avLst/>
          </a:prstGeom>
          <a:gradFill rotWithShape="1" flip="none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419100" y="2726690"/>
            <a:ext cx="7735570" cy="14719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8-27-19:59:30-d2nf68h8bjvh7rlj00p0.png">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rot="16200000">
            <a:off x="10665460" y="330200"/>
            <a:ext cx="262890" cy="117030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626745" y="5819775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626745" y="5819775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 AI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7211695" y="581977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099607" y="5982681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6" name="Shape 12"/>
          <p:cNvSpPr/>
          <p:nvPr/>
        </p:nvSpPr>
        <p:spPr>
          <a:xfrm>
            <a:off x="626745" y="3064510"/>
            <a:ext cx="1103376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626745" y="3064510"/>
            <a:ext cx="1103376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 FOR READING！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>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Challenge &amp; Vision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0400" y="1595120"/>
            <a:ext cx="11531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Cloud Storage Crisis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660400" y="2306320"/>
            <a:ext cx="8534400" cy="1079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Organizations drown in petabytes scattered across clouds, with </a:t>
            </a:r>
            <a:pPr>
              <a:lnSpc>
                <a:spcPct val="130000"/>
              </a:lnSpc>
            </a:pPr>
            <a:r>
              <a:rPr lang="en-US" sz="18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60-70%</a:t>
            </a:r>
            <a:pPr>
              <a:lnSpc>
                <a:spcPct val="130000"/>
              </a:lnSpc>
            </a:pPr>
            <a:r>
              <a:rPr lang="en-US" sz="18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of objects in over-priced tiers. The result is runaway spend, risky manual moves, and compliance gaps.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60400" y="3789680"/>
            <a:ext cx="3454400" cy="1473200"/>
          </a:xfrm>
          <a:custGeom>
            <a:avLst/>
            <a:gdLst/>
            <a:ahLst/>
            <a:cxnLst/>
            <a:rect l="l" t="t" r="r" b="b"/>
            <a:pathLst>
              <a:path w="3454400" h="1473200">
                <a:moveTo>
                  <a:pt x="101607" y="0"/>
                </a:moveTo>
                <a:lnTo>
                  <a:pt x="3352793" y="0"/>
                </a:lnTo>
                <a:cubicBezTo>
                  <a:pt x="3408909" y="0"/>
                  <a:pt x="3454400" y="45491"/>
                  <a:pt x="3454400" y="101607"/>
                </a:cubicBezTo>
                <a:lnTo>
                  <a:pt x="3454400" y="1371593"/>
                </a:lnTo>
                <a:cubicBezTo>
                  <a:pt x="3454400" y="1427709"/>
                  <a:pt x="3408909" y="1473200"/>
                  <a:pt x="3352793" y="1473200"/>
                </a:cubicBezTo>
                <a:lnTo>
                  <a:pt x="101607" y="1473200"/>
                </a:lnTo>
                <a:cubicBezTo>
                  <a:pt x="45491" y="1473200"/>
                  <a:pt x="0" y="1427709"/>
                  <a:pt x="0" y="13715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985838" y="4043680"/>
            <a:ext cx="238125" cy="381000"/>
          </a:xfrm>
          <a:custGeom>
            <a:avLst/>
            <a:gdLst/>
            <a:ahLst/>
            <a:cxnLst/>
            <a:rect l="l" t="t" r="r" b="b"/>
            <a:pathLst>
              <a:path w="238125" h="381000">
                <a:moveTo>
                  <a:pt x="101203" y="17859"/>
                </a:moveTo>
                <a:cubicBezTo>
                  <a:pt x="101203" y="7962"/>
                  <a:pt x="109165" y="0"/>
                  <a:pt x="119063" y="0"/>
                </a:cubicBezTo>
                <a:cubicBezTo>
                  <a:pt x="128960" y="0"/>
                  <a:pt x="136922" y="7962"/>
                  <a:pt x="136922" y="17859"/>
                </a:cubicBezTo>
                <a:lnTo>
                  <a:pt x="136922" y="47625"/>
                </a:lnTo>
                <a:lnTo>
                  <a:pt x="178594" y="47625"/>
                </a:lnTo>
                <a:cubicBezTo>
                  <a:pt x="191765" y="47625"/>
                  <a:pt x="202406" y="58266"/>
                  <a:pt x="202406" y="71438"/>
                </a:cubicBezTo>
                <a:cubicBezTo>
                  <a:pt x="202406" y="84609"/>
                  <a:pt x="191765" y="95250"/>
                  <a:pt x="178594" y="95250"/>
                </a:cubicBezTo>
                <a:lnTo>
                  <a:pt x="93092" y="95250"/>
                </a:lnTo>
                <a:cubicBezTo>
                  <a:pt x="74563" y="95250"/>
                  <a:pt x="59531" y="110282"/>
                  <a:pt x="59531" y="128811"/>
                </a:cubicBezTo>
                <a:cubicBezTo>
                  <a:pt x="59531" y="145554"/>
                  <a:pt x="71810" y="159693"/>
                  <a:pt x="88329" y="162074"/>
                </a:cubicBezTo>
                <a:lnTo>
                  <a:pt x="156493" y="171822"/>
                </a:lnTo>
                <a:cubicBezTo>
                  <a:pt x="196528" y="177552"/>
                  <a:pt x="226219" y="211782"/>
                  <a:pt x="226219" y="252189"/>
                </a:cubicBezTo>
                <a:cubicBezTo>
                  <a:pt x="226219" y="297061"/>
                  <a:pt x="189830" y="333375"/>
                  <a:pt x="145033" y="333375"/>
                </a:cubicBezTo>
                <a:lnTo>
                  <a:pt x="136922" y="333375"/>
                </a:lnTo>
                <a:lnTo>
                  <a:pt x="136922" y="363141"/>
                </a:lnTo>
                <a:cubicBezTo>
                  <a:pt x="136922" y="373038"/>
                  <a:pt x="128960" y="381000"/>
                  <a:pt x="119063" y="381000"/>
                </a:cubicBezTo>
                <a:cubicBezTo>
                  <a:pt x="109165" y="381000"/>
                  <a:pt x="101203" y="373038"/>
                  <a:pt x="101203" y="363141"/>
                </a:cubicBezTo>
                <a:lnTo>
                  <a:pt x="101203" y="333375"/>
                </a:lnTo>
                <a:lnTo>
                  <a:pt x="47625" y="333375"/>
                </a:lnTo>
                <a:cubicBezTo>
                  <a:pt x="34454" y="333375"/>
                  <a:pt x="23812" y="322734"/>
                  <a:pt x="23812" y="309563"/>
                </a:cubicBezTo>
                <a:cubicBezTo>
                  <a:pt x="23812" y="296391"/>
                  <a:pt x="34454" y="285750"/>
                  <a:pt x="47625" y="285750"/>
                </a:cubicBezTo>
                <a:lnTo>
                  <a:pt x="145033" y="285750"/>
                </a:lnTo>
                <a:cubicBezTo>
                  <a:pt x="163562" y="285750"/>
                  <a:pt x="178594" y="270718"/>
                  <a:pt x="178594" y="252189"/>
                </a:cubicBezTo>
                <a:cubicBezTo>
                  <a:pt x="178594" y="235446"/>
                  <a:pt x="166315" y="221307"/>
                  <a:pt x="149796" y="218926"/>
                </a:cubicBezTo>
                <a:lnTo>
                  <a:pt x="81632" y="209178"/>
                </a:lnTo>
                <a:cubicBezTo>
                  <a:pt x="41597" y="203522"/>
                  <a:pt x="11906" y="169218"/>
                  <a:pt x="11906" y="128811"/>
                </a:cubicBezTo>
                <a:cubicBezTo>
                  <a:pt x="11906" y="84013"/>
                  <a:pt x="48295" y="47625"/>
                  <a:pt x="93092" y="47625"/>
                </a:cubicBezTo>
                <a:lnTo>
                  <a:pt x="101203" y="47625"/>
                </a:lnTo>
                <a:lnTo>
                  <a:pt x="101203" y="17859"/>
                </a:ln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Text 4"/>
          <p:cNvSpPr/>
          <p:nvPr/>
        </p:nvSpPr>
        <p:spPr>
          <a:xfrm>
            <a:off x="1543050" y="3992880"/>
            <a:ext cx="2578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Runaway Spend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543050" y="4297680"/>
            <a:ext cx="2374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Millions wasted on hot storage for cold data.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368800" y="3789680"/>
            <a:ext cx="3454400" cy="1473200"/>
          </a:xfrm>
          <a:custGeom>
            <a:avLst/>
            <a:gdLst/>
            <a:ahLst/>
            <a:cxnLst/>
            <a:rect l="l" t="t" r="r" b="b"/>
            <a:pathLst>
              <a:path w="3454400" h="1473200">
                <a:moveTo>
                  <a:pt x="101607" y="0"/>
                </a:moveTo>
                <a:lnTo>
                  <a:pt x="3352793" y="0"/>
                </a:lnTo>
                <a:cubicBezTo>
                  <a:pt x="3408909" y="0"/>
                  <a:pt x="3454400" y="45491"/>
                  <a:pt x="3454400" y="101607"/>
                </a:cubicBezTo>
                <a:lnTo>
                  <a:pt x="3454400" y="1371593"/>
                </a:lnTo>
                <a:cubicBezTo>
                  <a:pt x="3454400" y="1427709"/>
                  <a:pt x="3408909" y="1473200"/>
                  <a:pt x="3352793" y="1473200"/>
                </a:cubicBezTo>
                <a:lnTo>
                  <a:pt x="101607" y="1473200"/>
                </a:lnTo>
                <a:cubicBezTo>
                  <a:pt x="45491" y="1473200"/>
                  <a:pt x="0" y="1427709"/>
                  <a:pt x="0" y="13715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4575175" y="404368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1" name="Text 8"/>
          <p:cNvSpPr/>
          <p:nvPr/>
        </p:nvSpPr>
        <p:spPr>
          <a:xfrm>
            <a:off x="5251450" y="3992880"/>
            <a:ext cx="2578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8FA7D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Risky Manual Moves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251450" y="4297680"/>
            <a:ext cx="23749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Complex, error-prone migrations create downtime.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077200" y="3789680"/>
            <a:ext cx="3454400" cy="1473200"/>
          </a:xfrm>
          <a:custGeom>
            <a:avLst/>
            <a:gdLst/>
            <a:ahLst/>
            <a:cxnLst/>
            <a:rect l="l" t="t" r="r" b="b"/>
            <a:pathLst>
              <a:path w="3454400" h="1473200">
                <a:moveTo>
                  <a:pt x="101607" y="0"/>
                </a:moveTo>
                <a:lnTo>
                  <a:pt x="3352793" y="0"/>
                </a:lnTo>
                <a:cubicBezTo>
                  <a:pt x="3408909" y="0"/>
                  <a:pt x="3454400" y="45491"/>
                  <a:pt x="3454400" y="101607"/>
                </a:cubicBezTo>
                <a:lnTo>
                  <a:pt x="3454400" y="1371593"/>
                </a:lnTo>
                <a:cubicBezTo>
                  <a:pt x="3454400" y="1427709"/>
                  <a:pt x="3408909" y="1473200"/>
                  <a:pt x="3352793" y="1473200"/>
                </a:cubicBezTo>
                <a:lnTo>
                  <a:pt x="101607" y="1473200"/>
                </a:lnTo>
                <a:cubicBezTo>
                  <a:pt x="45491" y="1473200"/>
                  <a:pt x="0" y="1427709"/>
                  <a:pt x="0" y="13715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8331200" y="404368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193923" y="0"/>
                  <a:pt x="197346" y="744"/>
                  <a:pt x="200471" y="2158"/>
                </a:cubicBezTo>
                <a:lnTo>
                  <a:pt x="340668" y="61615"/>
                </a:lnTo>
                <a:cubicBezTo>
                  <a:pt x="357039" y="68535"/>
                  <a:pt x="369243" y="84683"/>
                  <a:pt x="369168" y="104180"/>
                </a:cubicBezTo>
                <a:cubicBezTo>
                  <a:pt x="368796" y="177998"/>
                  <a:pt x="338435" y="313060"/>
                  <a:pt x="210220" y="374452"/>
                </a:cubicBezTo>
                <a:cubicBezTo>
                  <a:pt x="197793" y="380405"/>
                  <a:pt x="183356" y="380405"/>
                  <a:pt x="170929" y="374452"/>
                </a:cubicBezTo>
                <a:cubicBezTo>
                  <a:pt x="42639" y="313060"/>
                  <a:pt x="12353" y="177998"/>
                  <a:pt x="11981" y="104180"/>
                </a:cubicBezTo>
                <a:cubicBezTo>
                  <a:pt x="11906" y="84683"/>
                  <a:pt x="24110" y="68535"/>
                  <a:pt x="40481" y="61615"/>
                </a:cubicBezTo>
                <a:lnTo>
                  <a:pt x="180603" y="2158"/>
                </a:lnTo>
                <a:cubicBezTo>
                  <a:pt x="183728" y="744"/>
                  <a:pt x="187077" y="0"/>
                  <a:pt x="190500" y="0"/>
                </a:cubicBezTo>
                <a:close/>
                <a:moveTo>
                  <a:pt x="190500" y="49709"/>
                </a:moveTo>
                <a:lnTo>
                  <a:pt x="190500" y="331068"/>
                </a:lnTo>
                <a:cubicBezTo>
                  <a:pt x="293191" y="281360"/>
                  <a:pt x="320799" y="171227"/>
                  <a:pt x="321469" y="105296"/>
                </a:cubicBezTo>
                <a:lnTo>
                  <a:pt x="190500" y="49783"/>
                </a:lnTo>
                <a:lnTo>
                  <a:pt x="190500" y="49783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5" name="Text 12"/>
          <p:cNvSpPr/>
          <p:nvPr/>
        </p:nvSpPr>
        <p:spPr>
          <a:xfrm>
            <a:off x="8959850" y="3992880"/>
            <a:ext cx="2578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Compliance Gaps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959850" y="4297680"/>
            <a:ext cx="2374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Fragmented policies lead to audit failures.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244600"/>
            <a:ext cx="43688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ASTRA Solution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463800"/>
            <a:ext cx="4368800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ASTRA delivers autonomous, policy-driven orchestration to eliminate storage woes. It transforms cloud storage into a portable, intelligent utility.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9878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5C7CB3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55600" y="4089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47625" y="22225"/>
                </a:moveTo>
                <a:cubicBezTo>
                  <a:pt x="47625" y="9962"/>
                  <a:pt x="57587" y="0"/>
                  <a:pt x="69850" y="0"/>
                </a:cubicBezTo>
                <a:lnTo>
                  <a:pt x="79375" y="0"/>
                </a:lnTo>
                <a:cubicBezTo>
                  <a:pt x="86400" y="0"/>
                  <a:pt x="92075" y="5675"/>
                  <a:pt x="92075" y="12700"/>
                </a:cubicBezTo>
                <a:lnTo>
                  <a:pt x="92075" y="190500"/>
                </a:lnTo>
                <a:cubicBezTo>
                  <a:pt x="92075" y="197525"/>
                  <a:pt x="86400" y="203200"/>
                  <a:pt x="79375" y="203200"/>
                </a:cubicBezTo>
                <a:lnTo>
                  <a:pt x="66675" y="203200"/>
                </a:lnTo>
                <a:cubicBezTo>
                  <a:pt x="54848" y="203200"/>
                  <a:pt x="44887" y="195104"/>
                  <a:pt x="42069" y="184150"/>
                </a:cubicBezTo>
                <a:cubicBezTo>
                  <a:pt x="41791" y="184150"/>
                  <a:pt x="41553" y="184150"/>
                  <a:pt x="41275" y="184150"/>
                </a:cubicBezTo>
                <a:cubicBezTo>
                  <a:pt x="23733" y="184150"/>
                  <a:pt x="9525" y="169942"/>
                  <a:pt x="9525" y="152400"/>
                </a:cubicBezTo>
                <a:cubicBezTo>
                  <a:pt x="9525" y="145256"/>
                  <a:pt x="11906" y="138668"/>
                  <a:pt x="15875" y="133350"/>
                </a:cubicBezTo>
                <a:cubicBezTo>
                  <a:pt x="8176" y="127556"/>
                  <a:pt x="3175" y="118348"/>
                  <a:pt x="3175" y="107950"/>
                </a:cubicBezTo>
                <a:cubicBezTo>
                  <a:pt x="3175" y="95687"/>
                  <a:pt x="10160" y="85011"/>
                  <a:pt x="20320" y="79732"/>
                </a:cubicBezTo>
                <a:cubicBezTo>
                  <a:pt x="17502" y="74970"/>
                  <a:pt x="15875" y="69413"/>
                  <a:pt x="15875" y="63500"/>
                </a:cubicBezTo>
                <a:cubicBezTo>
                  <a:pt x="15875" y="45958"/>
                  <a:pt x="30083" y="31750"/>
                  <a:pt x="47625" y="31750"/>
                </a:cubicBezTo>
                <a:lnTo>
                  <a:pt x="47625" y="22225"/>
                </a:lnTo>
                <a:close/>
                <a:moveTo>
                  <a:pt x="155575" y="22225"/>
                </a:moveTo>
                <a:lnTo>
                  <a:pt x="155575" y="31750"/>
                </a:lnTo>
                <a:cubicBezTo>
                  <a:pt x="173117" y="31750"/>
                  <a:pt x="187325" y="45958"/>
                  <a:pt x="187325" y="63500"/>
                </a:cubicBezTo>
                <a:cubicBezTo>
                  <a:pt x="187325" y="69453"/>
                  <a:pt x="185698" y="75009"/>
                  <a:pt x="182880" y="79732"/>
                </a:cubicBezTo>
                <a:cubicBezTo>
                  <a:pt x="193080" y="85011"/>
                  <a:pt x="200025" y="95647"/>
                  <a:pt x="200025" y="107950"/>
                </a:cubicBezTo>
                <a:cubicBezTo>
                  <a:pt x="200025" y="118348"/>
                  <a:pt x="195024" y="127556"/>
                  <a:pt x="187325" y="133350"/>
                </a:cubicBezTo>
                <a:cubicBezTo>
                  <a:pt x="191294" y="138668"/>
                  <a:pt x="193675" y="145256"/>
                  <a:pt x="193675" y="152400"/>
                </a:cubicBezTo>
                <a:cubicBezTo>
                  <a:pt x="193675" y="169942"/>
                  <a:pt x="179467" y="184150"/>
                  <a:pt x="161925" y="184150"/>
                </a:cubicBezTo>
                <a:cubicBezTo>
                  <a:pt x="161647" y="184150"/>
                  <a:pt x="161409" y="184150"/>
                  <a:pt x="161131" y="184150"/>
                </a:cubicBezTo>
                <a:cubicBezTo>
                  <a:pt x="158313" y="195104"/>
                  <a:pt x="148352" y="203200"/>
                  <a:pt x="136525" y="203200"/>
                </a:cubicBezTo>
                <a:lnTo>
                  <a:pt x="123825" y="203200"/>
                </a:lnTo>
                <a:cubicBezTo>
                  <a:pt x="116800" y="203200"/>
                  <a:pt x="111125" y="197525"/>
                  <a:pt x="111125" y="190500"/>
                </a:cubicBezTo>
                <a:lnTo>
                  <a:pt x="111125" y="12700"/>
                </a:lnTo>
                <a:cubicBezTo>
                  <a:pt x="111125" y="5675"/>
                  <a:pt x="116800" y="0"/>
                  <a:pt x="123825" y="0"/>
                </a:cubicBezTo>
                <a:lnTo>
                  <a:pt x="133350" y="0"/>
                </a:lnTo>
                <a:cubicBezTo>
                  <a:pt x="145613" y="0"/>
                  <a:pt x="155575" y="9962"/>
                  <a:pt x="155575" y="22225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Text 4"/>
          <p:cNvSpPr/>
          <p:nvPr/>
        </p:nvSpPr>
        <p:spPr>
          <a:xfrm>
            <a:off x="812800" y="4038600"/>
            <a:ext cx="2667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ML-Driven Auto-Tiering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45974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355600" y="4699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9469" y="59769"/>
                </a:moveTo>
                <a:lnTo>
                  <a:pt x="161369" y="97869"/>
                </a:lnTo>
                <a:cubicBezTo>
                  <a:pt x="157718" y="101521"/>
                  <a:pt x="152281" y="102592"/>
                  <a:pt x="147518" y="100608"/>
                </a:cubicBezTo>
                <a:cubicBezTo>
                  <a:pt x="142756" y="98623"/>
                  <a:pt x="139700" y="94020"/>
                  <a:pt x="139700" y="88900"/>
                </a:cubicBezTo>
                <a:lnTo>
                  <a:pt x="139700" y="63500"/>
                </a:lnTo>
                <a:lnTo>
                  <a:pt x="12700" y="63500"/>
                </a:lnTo>
                <a:cubicBezTo>
                  <a:pt x="5675" y="63500"/>
                  <a:pt x="0" y="57825"/>
                  <a:pt x="0" y="50800"/>
                </a:cubicBezTo>
                <a:cubicBezTo>
                  <a:pt x="0" y="43775"/>
                  <a:pt x="5675" y="38100"/>
                  <a:pt x="12700" y="38100"/>
                </a:cubicBezTo>
                <a:lnTo>
                  <a:pt x="139700" y="38100"/>
                </a:lnTo>
                <a:lnTo>
                  <a:pt x="139700" y="12700"/>
                </a:lnTo>
                <a:cubicBezTo>
                  <a:pt x="139700" y="7580"/>
                  <a:pt x="142796" y="2937"/>
                  <a:pt x="147558" y="952"/>
                </a:cubicBezTo>
                <a:cubicBezTo>
                  <a:pt x="152321" y="-1032"/>
                  <a:pt x="157758" y="79"/>
                  <a:pt x="161409" y="3691"/>
                </a:cubicBezTo>
                <a:lnTo>
                  <a:pt x="199509" y="41791"/>
                </a:lnTo>
                <a:cubicBezTo>
                  <a:pt x="204470" y="46752"/>
                  <a:pt x="204470" y="54808"/>
                  <a:pt x="199509" y="59769"/>
                </a:cubicBezTo>
                <a:close/>
                <a:moveTo>
                  <a:pt x="41791" y="199469"/>
                </a:moveTo>
                <a:lnTo>
                  <a:pt x="3691" y="161369"/>
                </a:lnTo>
                <a:cubicBezTo>
                  <a:pt x="-1270" y="156408"/>
                  <a:pt x="-1270" y="148352"/>
                  <a:pt x="3691" y="143391"/>
                </a:cubicBezTo>
                <a:lnTo>
                  <a:pt x="41791" y="105291"/>
                </a:lnTo>
                <a:cubicBezTo>
                  <a:pt x="45442" y="101640"/>
                  <a:pt x="50879" y="100568"/>
                  <a:pt x="55642" y="102553"/>
                </a:cubicBezTo>
                <a:cubicBezTo>
                  <a:pt x="60404" y="104537"/>
                  <a:pt x="63500" y="109180"/>
                  <a:pt x="63500" y="114300"/>
                </a:cubicBezTo>
                <a:lnTo>
                  <a:pt x="63500" y="139700"/>
                </a:lnTo>
                <a:lnTo>
                  <a:pt x="190500" y="139700"/>
                </a:lnTo>
                <a:cubicBezTo>
                  <a:pt x="197525" y="139700"/>
                  <a:pt x="203200" y="145375"/>
                  <a:pt x="203200" y="152400"/>
                </a:cubicBezTo>
                <a:cubicBezTo>
                  <a:pt x="203200" y="159425"/>
                  <a:pt x="197525" y="165100"/>
                  <a:pt x="190500" y="165100"/>
                </a:cubicBezTo>
                <a:lnTo>
                  <a:pt x="63500" y="165100"/>
                </a:lnTo>
                <a:lnTo>
                  <a:pt x="63500" y="190500"/>
                </a:lnTo>
                <a:cubicBezTo>
                  <a:pt x="63500" y="195620"/>
                  <a:pt x="60404" y="200263"/>
                  <a:pt x="55642" y="202248"/>
                </a:cubicBezTo>
                <a:cubicBezTo>
                  <a:pt x="50879" y="204232"/>
                  <a:pt x="45442" y="203121"/>
                  <a:pt x="41791" y="199509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0" name="Text 7"/>
          <p:cNvSpPr/>
          <p:nvPr/>
        </p:nvSpPr>
        <p:spPr>
          <a:xfrm>
            <a:off x="812800" y="4648200"/>
            <a:ext cx="2908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Zero-Downtime Migration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5207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342900" y="53086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203359" y="95250"/>
                </a:moveTo>
                <a:lnTo>
                  <a:pt x="133509" y="95250"/>
                </a:lnTo>
                <a:cubicBezTo>
                  <a:pt x="126484" y="95250"/>
                  <a:pt x="120809" y="89575"/>
                  <a:pt x="120809" y="82550"/>
                </a:cubicBezTo>
                <a:lnTo>
                  <a:pt x="120809" y="12700"/>
                </a:lnTo>
                <a:cubicBezTo>
                  <a:pt x="120809" y="5675"/>
                  <a:pt x="126524" y="-79"/>
                  <a:pt x="133469" y="833"/>
                </a:cubicBezTo>
                <a:cubicBezTo>
                  <a:pt x="175935" y="6469"/>
                  <a:pt x="209590" y="40124"/>
                  <a:pt x="215225" y="82590"/>
                </a:cubicBezTo>
                <a:cubicBezTo>
                  <a:pt x="216138" y="89535"/>
                  <a:pt x="210383" y="95250"/>
                  <a:pt x="203359" y="95250"/>
                </a:cubicBezTo>
                <a:close/>
                <a:moveTo>
                  <a:pt x="88344" y="14764"/>
                </a:moveTo>
                <a:cubicBezTo>
                  <a:pt x="95528" y="13256"/>
                  <a:pt x="101759" y="19129"/>
                  <a:pt x="101759" y="26472"/>
                </a:cubicBezTo>
                <a:lnTo>
                  <a:pt x="101759" y="104775"/>
                </a:lnTo>
                <a:cubicBezTo>
                  <a:pt x="101759" y="106998"/>
                  <a:pt x="102552" y="109141"/>
                  <a:pt x="103942" y="110847"/>
                </a:cubicBezTo>
                <a:lnTo>
                  <a:pt x="156369" y="174109"/>
                </a:lnTo>
                <a:cubicBezTo>
                  <a:pt x="161012" y="179705"/>
                  <a:pt x="160020" y="188158"/>
                  <a:pt x="153630" y="191611"/>
                </a:cubicBezTo>
                <a:cubicBezTo>
                  <a:pt x="140097" y="198993"/>
                  <a:pt x="124579" y="203200"/>
                  <a:pt x="108109" y="203200"/>
                </a:cubicBezTo>
                <a:cubicBezTo>
                  <a:pt x="55523" y="203200"/>
                  <a:pt x="12859" y="160536"/>
                  <a:pt x="12859" y="107950"/>
                </a:cubicBezTo>
                <a:cubicBezTo>
                  <a:pt x="12859" y="62111"/>
                  <a:pt x="45204" y="23852"/>
                  <a:pt x="88344" y="14764"/>
                </a:cubicBezTo>
                <a:close/>
                <a:moveTo>
                  <a:pt x="189627" y="114300"/>
                </a:moveTo>
                <a:lnTo>
                  <a:pt x="215027" y="114300"/>
                </a:lnTo>
                <a:cubicBezTo>
                  <a:pt x="222369" y="114300"/>
                  <a:pt x="228243" y="120531"/>
                  <a:pt x="226735" y="127714"/>
                </a:cubicBezTo>
                <a:cubicBezTo>
                  <a:pt x="222687" y="146923"/>
                  <a:pt x="212844" y="163989"/>
                  <a:pt x="199112" y="177006"/>
                </a:cubicBezTo>
                <a:cubicBezTo>
                  <a:pt x="194231" y="181650"/>
                  <a:pt x="186571" y="180658"/>
                  <a:pt x="182285" y="175458"/>
                </a:cubicBezTo>
                <a:lnTo>
                  <a:pt x="148788" y="135096"/>
                </a:lnTo>
                <a:cubicBezTo>
                  <a:pt x="141922" y="126802"/>
                  <a:pt x="147836" y="114300"/>
                  <a:pt x="158552" y="114300"/>
                </a:cubicBezTo>
                <a:lnTo>
                  <a:pt x="189587" y="114300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3" name="Text 10"/>
          <p:cNvSpPr/>
          <p:nvPr/>
        </p:nvSpPr>
        <p:spPr>
          <a:xfrm>
            <a:off x="812800" y="5257800"/>
            <a:ext cx="2451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Unified Cost Analytics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213600" y="2209800"/>
            <a:ext cx="2438400" cy="2438400"/>
          </a:xfrm>
          <a:custGeom>
            <a:avLst/>
            <a:gdLst/>
            <a:ahLst/>
            <a:cxnLst/>
            <a:rect l="l" t="t" r="r" b="b"/>
            <a:pathLst>
              <a:path w="2438400" h="2438400">
                <a:moveTo>
                  <a:pt x="1219200" y="0"/>
                </a:moveTo>
                <a:lnTo>
                  <a:pt x="1219200" y="0"/>
                </a:lnTo>
                <a:cubicBezTo>
                  <a:pt x="1892095" y="0"/>
                  <a:pt x="2438400" y="546305"/>
                  <a:pt x="2438400" y="1219200"/>
                </a:cubicBezTo>
                <a:lnTo>
                  <a:pt x="2438400" y="1219200"/>
                </a:lnTo>
                <a:cubicBezTo>
                  <a:pt x="2438400" y="1892095"/>
                  <a:pt x="1892095" y="2438400"/>
                  <a:pt x="1219200" y="2438400"/>
                </a:cubicBezTo>
                <a:lnTo>
                  <a:pt x="1219200" y="2438400"/>
                </a:lnTo>
                <a:cubicBezTo>
                  <a:pt x="546305" y="2438400"/>
                  <a:pt x="0" y="1892095"/>
                  <a:pt x="0" y="1219200"/>
                </a:cubicBezTo>
                <a:lnTo>
                  <a:pt x="0" y="1219200"/>
                </a:lnTo>
                <a:cubicBezTo>
                  <a:pt x="0" y="546305"/>
                  <a:pt x="546305" y="0"/>
                  <a:pt x="1219200" y="0"/>
                </a:cubicBezTo>
                <a:close/>
              </a:path>
            </a:pathLst>
          </a:custGeom>
          <a:solidFill>
            <a:srgbClr val="5C7CB3">
              <a:alpha val="30196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7899400" y="3073400"/>
            <a:ext cx="10668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40-60%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Cost Cut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628640" y="8890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6027103" y="13081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285750" y="71438"/>
                </a:moveTo>
                <a:cubicBezTo>
                  <a:pt x="285750" y="45169"/>
                  <a:pt x="307107" y="23812"/>
                  <a:pt x="333375" y="23812"/>
                </a:cubicBezTo>
                <a:cubicBezTo>
                  <a:pt x="359643" y="23812"/>
                  <a:pt x="381000" y="45169"/>
                  <a:pt x="381000" y="71438"/>
                </a:cubicBezTo>
                <a:lnTo>
                  <a:pt x="381000" y="95250"/>
                </a:lnTo>
                <a:cubicBezTo>
                  <a:pt x="381000" y="108421"/>
                  <a:pt x="391641" y="119063"/>
                  <a:pt x="404813" y="119063"/>
                </a:cubicBezTo>
                <a:cubicBezTo>
                  <a:pt x="417984" y="119063"/>
                  <a:pt x="428625" y="108421"/>
                  <a:pt x="428625" y="95250"/>
                </a:cubicBezTo>
                <a:lnTo>
                  <a:pt x="428625" y="71438"/>
                </a:lnTo>
                <a:cubicBezTo>
                  <a:pt x="428625" y="18827"/>
                  <a:pt x="385986" y="-23812"/>
                  <a:pt x="333375" y="-23812"/>
                </a:cubicBezTo>
                <a:cubicBezTo>
                  <a:pt x="280764" y="-23812"/>
                  <a:pt x="238125" y="18827"/>
                  <a:pt x="238125" y="71438"/>
                </a:cubicBezTo>
                <a:lnTo>
                  <a:pt x="238125" y="119063"/>
                </a:lnTo>
                <a:lnTo>
                  <a:pt x="119063" y="119063"/>
                </a:lnTo>
                <a:cubicBezTo>
                  <a:pt x="92794" y="119063"/>
                  <a:pt x="71438" y="140419"/>
                  <a:pt x="71438" y="166688"/>
                </a:cubicBezTo>
                <a:lnTo>
                  <a:pt x="71438" y="333375"/>
                </a:lnTo>
                <a:cubicBezTo>
                  <a:pt x="71438" y="359643"/>
                  <a:pt x="92794" y="381000"/>
                  <a:pt x="119063" y="381000"/>
                </a:cubicBezTo>
                <a:lnTo>
                  <a:pt x="309563" y="381000"/>
                </a:lnTo>
                <a:cubicBezTo>
                  <a:pt x="335831" y="381000"/>
                  <a:pt x="357188" y="359643"/>
                  <a:pt x="357188" y="333375"/>
                </a:cubicBezTo>
                <a:lnTo>
                  <a:pt x="357188" y="166688"/>
                </a:lnTo>
                <a:cubicBezTo>
                  <a:pt x="357188" y="140419"/>
                  <a:pt x="335831" y="119063"/>
                  <a:pt x="309563" y="119063"/>
                </a:cubicBezTo>
                <a:lnTo>
                  <a:pt x="285750" y="119063"/>
                </a:lnTo>
                <a:lnTo>
                  <a:pt x="285750" y="71438"/>
                </a:ln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8" name="Shape 15"/>
          <p:cNvSpPr/>
          <p:nvPr/>
        </p:nvSpPr>
        <p:spPr>
          <a:xfrm>
            <a:off x="5278120" y="43815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5595620" y="47371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90500" y="133350"/>
                </a:moveTo>
                <a:cubicBezTo>
                  <a:pt x="224670" y="133350"/>
                  <a:pt x="252413" y="105608"/>
                  <a:pt x="252413" y="71438"/>
                </a:cubicBezTo>
                <a:cubicBezTo>
                  <a:pt x="252413" y="37267"/>
                  <a:pt x="224670" y="9525"/>
                  <a:pt x="190500" y="9525"/>
                </a:cubicBezTo>
                <a:cubicBezTo>
                  <a:pt x="156330" y="9525"/>
                  <a:pt x="128588" y="37267"/>
                  <a:pt x="128588" y="71438"/>
                </a:cubicBezTo>
                <a:cubicBezTo>
                  <a:pt x="128588" y="105608"/>
                  <a:pt x="156330" y="133350"/>
                  <a:pt x="190500" y="133350"/>
                </a:cubicBezTo>
                <a:close/>
                <a:moveTo>
                  <a:pt x="57150" y="138113"/>
                </a:moveTo>
                <a:cubicBezTo>
                  <a:pt x="80806" y="138113"/>
                  <a:pt x="100013" y="118906"/>
                  <a:pt x="100013" y="95250"/>
                </a:cubicBezTo>
                <a:cubicBezTo>
                  <a:pt x="100013" y="71594"/>
                  <a:pt x="80806" y="52388"/>
                  <a:pt x="57150" y="52388"/>
                </a:cubicBezTo>
                <a:cubicBezTo>
                  <a:pt x="33494" y="52388"/>
                  <a:pt x="14288" y="71594"/>
                  <a:pt x="14288" y="95250"/>
                </a:cubicBezTo>
                <a:cubicBezTo>
                  <a:pt x="14288" y="118906"/>
                  <a:pt x="33494" y="138113"/>
                  <a:pt x="57150" y="138113"/>
                </a:cubicBezTo>
                <a:close/>
                <a:moveTo>
                  <a:pt x="0" y="247650"/>
                </a:moveTo>
                <a:lnTo>
                  <a:pt x="0" y="266700"/>
                </a:lnTo>
                <a:cubicBezTo>
                  <a:pt x="0" y="277237"/>
                  <a:pt x="8513" y="285750"/>
                  <a:pt x="19050" y="285750"/>
                </a:cubicBezTo>
                <a:lnTo>
                  <a:pt x="70664" y="285750"/>
                </a:lnTo>
                <a:cubicBezTo>
                  <a:pt x="68104" y="279916"/>
                  <a:pt x="66675" y="273487"/>
                  <a:pt x="66675" y="266700"/>
                </a:cubicBezTo>
                <a:lnTo>
                  <a:pt x="66675" y="257175"/>
                </a:lnTo>
                <a:cubicBezTo>
                  <a:pt x="66675" y="225504"/>
                  <a:pt x="78581" y="196572"/>
                  <a:pt x="98167" y="174665"/>
                </a:cubicBezTo>
                <a:cubicBezTo>
                  <a:pt x="91202" y="172581"/>
                  <a:pt x="83820" y="171450"/>
                  <a:pt x="76200" y="171450"/>
                </a:cubicBezTo>
                <a:cubicBezTo>
                  <a:pt x="34111" y="171450"/>
                  <a:pt x="0" y="205561"/>
                  <a:pt x="0" y="247650"/>
                </a:cubicBezTo>
                <a:close/>
                <a:moveTo>
                  <a:pt x="366712" y="95250"/>
                </a:moveTo>
                <a:cubicBezTo>
                  <a:pt x="366712" y="71594"/>
                  <a:pt x="347506" y="52388"/>
                  <a:pt x="323850" y="52388"/>
                </a:cubicBezTo>
                <a:cubicBezTo>
                  <a:pt x="300194" y="52388"/>
                  <a:pt x="280987" y="71594"/>
                  <a:pt x="280987" y="95250"/>
                </a:cubicBezTo>
                <a:cubicBezTo>
                  <a:pt x="280987" y="118906"/>
                  <a:pt x="300194" y="138113"/>
                  <a:pt x="323850" y="138113"/>
                </a:cubicBezTo>
                <a:cubicBezTo>
                  <a:pt x="347506" y="138113"/>
                  <a:pt x="366712" y="118906"/>
                  <a:pt x="366712" y="95250"/>
                </a:cubicBezTo>
                <a:close/>
                <a:moveTo>
                  <a:pt x="95250" y="257175"/>
                </a:moveTo>
                <a:lnTo>
                  <a:pt x="95250" y="266700"/>
                </a:lnTo>
                <a:cubicBezTo>
                  <a:pt x="95250" y="277237"/>
                  <a:pt x="103763" y="285750"/>
                  <a:pt x="114300" y="285750"/>
                </a:cubicBezTo>
                <a:lnTo>
                  <a:pt x="207645" y="285750"/>
                </a:lnTo>
                <a:cubicBezTo>
                  <a:pt x="203418" y="272891"/>
                  <a:pt x="203895" y="259318"/>
                  <a:pt x="214015" y="247650"/>
                </a:cubicBezTo>
                <a:cubicBezTo>
                  <a:pt x="205680" y="238006"/>
                  <a:pt x="201811" y="224016"/>
                  <a:pt x="207228" y="209967"/>
                </a:cubicBezTo>
                <a:cubicBezTo>
                  <a:pt x="211157" y="199787"/>
                  <a:pt x="216694" y="190262"/>
                  <a:pt x="223540" y="181808"/>
                </a:cubicBezTo>
                <a:cubicBezTo>
                  <a:pt x="226755" y="177879"/>
                  <a:pt x="230445" y="174843"/>
                  <a:pt x="234434" y="172641"/>
                </a:cubicBezTo>
                <a:cubicBezTo>
                  <a:pt x="221278" y="165795"/>
                  <a:pt x="206335" y="161925"/>
                  <a:pt x="190500" y="161925"/>
                </a:cubicBezTo>
                <a:cubicBezTo>
                  <a:pt x="137874" y="161925"/>
                  <a:pt x="95250" y="204549"/>
                  <a:pt x="95250" y="257175"/>
                </a:cubicBezTo>
                <a:close/>
                <a:moveTo>
                  <a:pt x="371832" y="230922"/>
                </a:moveTo>
                <a:cubicBezTo>
                  <a:pt x="375583" y="228779"/>
                  <a:pt x="377488" y="224314"/>
                  <a:pt x="375880" y="220206"/>
                </a:cubicBezTo>
                <a:cubicBezTo>
                  <a:pt x="373023" y="212824"/>
                  <a:pt x="369034" y="205859"/>
                  <a:pt x="364034" y="199727"/>
                </a:cubicBezTo>
                <a:cubicBezTo>
                  <a:pt x="361295" y="196334"/>
                  <a:pt x="356473" y="195739"/>
                  <a:pt x="352723" y="197941"/>
                </a:cubicBezTo>
                <a:cubicBezTo>
                  <a:pt x="339745" y="205442"/>
                  <a:pt x="323790" y="196275"/>
                  <a:pt x="323790" y="181213"/>
                </a:cubicBezTo>
                <a:cubicBezTo>
                  <a:pt x="323790" y="176867"/>
                  <a:pt x="320873" y="172998"/>
                  <a:pt x="316587" y="172343"/>
                </a:cubicBezTo>
                <a:cubicBezTo>
                  <a:pt x="308908" y="171152"/>
                  <a:pt x="300633" y="171152"/>
                  <a:pt x="292953" y="172343"/>
                </a:cubicBezTo>
                <a:cubicBezTo>
                  <a:pt x="288667" y="172998"/>
                  <a:pt x="285750" y="176867"/>
                  <a:pt x="285750" y="181213"/>
                </a:cubicBezTo>
                <a:cubicBezTo>
                  <a:pt x="285750" y="196215"/>
                  <a:pt x="269796" y="205442"/>
                  <a:pt x="256818" y="197941"/>
                </a:cubicBezTo>
                <a:cubicBezTo>
                  <a:pt x="253067" y="195798"/>
                  <a:pt x="248245" y="196394"/>
                  <a:pt x="245507" y="199727"/>
                </a:cubicBezTo>
                <a:cubicBezTo>
                  <a:pt x="240506" y="205859"/>
                  <a:pt x="236518" y="212824"/>
                  <a:pt x="233660" y="220206"/>
                </a:cubicBezTo>
                <a:cubicBezTo>
                  <a:pt x="232112" y="224254"/>
                  <a:pt x="233958" y="228719"/>
                  <a:pt x="237708" y="230862"/>
                </a:cubicBezTo>
                <a:cubicBezTo>
                  <a:pt x="250746" y="238363"/>
                  <a:pt x="250746" y="256758"/>
                  <a:pt x="237708" y="264319"/>
                </a:cubicBezTo>
                <a:cubicBezTo>
                  <a:pt x="233958" y="266462"/>
                  <a:pt x="232053" y="270927"/>
                  <a:pt x="233660" y="274975"/>
                </a:cubicBezTo>
                <a:cubicBezTo>
                  <a:pt x="236518" y="282357"/>
                  <a:pt x="240506" y="289322"/>
                  <a:pt x="245507" y="295454"/>
                </a:cubicBezTo>
                <a:cubicBezTo>
                  <a:pt x="248245" y="298847"/>
                  <a:pt x="253067" y="299442"/>
                  <a:pt x="256818" y="297240"/>
                </a:cubicBezTo>
                <a:cubicBezTo>
                  <a:pt x="269796" y="289739"/>
                  <a:pt x="285750" y="298966"/>
                  <a:pt x="285750" y="313968"/>
                </a:cubicBezTo>
                <a:cubicBezTo>
                  <a:pt x="285750" y="318314"/>
                  <a:pt x="288667" y="322183"/>
                  <a:pt x="292953" y="322838"/>
                </a:cubicBezTo>
                <a:cubicBezTo>
                  <a:pt x="300633" y="324029"/>
                  <a:pt x="308908" y="324029"/>
                  <a:pt x="316587" y="322838"/>
                </a:cubicBezTo>
                <a:cubicBezTo>
                  <a:pt x="320873" y="322183"/>
                  <a:pt x="323790" y="318314"/>
                  <a:pt x="323790" y="313968"/>
                </a:cubicBezTo>
                <a:cubicBezTo>
                  <a:pt x="323790" y="298966"/>
                  <a:pt x="339745" y="289739"/>
                  <a:pt x="352723" y="297240"/>
                </a:cubicBezTo>
                <a:cubicBezTo>
                  <a:pt x="356473" y="299383"/>
                  <a:pt x="361295" y="298787"/>
                  <a:pt x="364034" y="295454"/>
                </a:cubicBezTo>
                <a:cubicBezTo>
                  <a:pt x="369034" y="289322"/>
                  <a:pt x="373023" y="282357"/>
                  <a:pt x="375880" y="274975"/>
                </a:cubicBezTo>
                <a:cubicBezTo>
                  <a:pt x="377428" y="270927"/>
                  <a:pt x="375583" y="266462"/>
                  <a:pt x="371832" y="264319"/>
                </a:cubicBezTo>
                <a:cubicBezTo>
                  <a:pt x="358795" y="256818"/>
                  <a:pt x="358795" y="238423"/>
                  <a:pt x="371832" y="230862"/>
                </a:cubicBezTo>
                <a:close/>
                <a:moveTo>
                  <a:pt x="280987" y="247650"/>
                </a:moveTo>
                <a:cubicBezTo>
                  <a:pt x="280987" y="234508"/>
                  <a:pt x="291658" y="223838"/>
                  <a:pt x="304800" y="223838"/>
                </a:cubicBezTo>
                <a:cubicBezTo>
                  <a:pt x="317942" y="223838"/>
                  <a:pt x="328613" y="234508"/>
                  <a:pt x="328613" y="247650"/>
                </a:cubicBezTo>
                <a:cubicBezTo>
                  <a:pt x="328613" y="260792"/>
                  <a:pt x="317942" y="271463"/>
                  <a:pt x="304800" y="271463"/>
                </a:cubicBezTo>
                <a:cubicBezTo>
                  <a:pt x="291658" y="271463"/>
                  <a:pt x="280987" y="260792"/>
                  <a:pt x="280987" y="24765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20" name="Shape 17"/>
          <p:cNvSpPr/>
          <p:nvPr/>
        </p:nvSpPr>
        <p:spPr>
          <a:xfrm>
            <a:off x="9814560" y="1524000"/>
            <a:ext cx="1422400" cy="1422400"/>
          </a:xfrm>
          <a:custGeom>
            <a:avLst/>
            <a:gdLst/>
            <a:ahLst/>
            <a:cxnLst/>
            <a:rect l="l" t="t" r="r" b="b"/>
            <a:pathLst>
              <a:path w="1422400" h="1422400">
                <a:moveTo>
                  <a:pt x="711200" y="0"/>
                </a:moveTo>
                <a:lnTo>
                  <a:pt x="711200" y="0"/>
                </a:lnTo>
                <a:cubicBezTo>
                  <a:pt x="1103722" y="0"/>
                  <a:pt x="1422400" y="318678"/>
                  <a:pt x="1422400" y="711200"/>
                </a:cubicBezTo>
                <a:lnTo>
                  <a:pt x="1422400" y="711200"/>
                </a:lnTo>
                <a:cubicBezTo>
                  <a:pt x="1422400" y="1103722"/>
                  <a:pt x="1103722" y="1422400"/>
                  <a:pt x="711200" y="1422400"/>
                </a:cubicBezTo>
                <a:lnTo>
                  <a:pt x="711200" y="1422400"/>
                </a:lnTo>
                <a:cubicBezTo>
                  <a:pt x="318678" y="1422400"/>
                  <a:pt x="0" y="1103722"/>
                  <a:pt x="0" y="711200"/>
                </a:cubicBezTo>
                <a:lnTo>
                  <a:pt x="0" y="711200"/>
                </a:lnTo>
                <a:cubicBezTo>
                  <a:pt x="0" y="318678"/>
                  <a:pt x="318678" y="0"/>
                  <a:pt x="711200" y="0"/>
                </a:cubicBezTo>
                <a:close/>
              </a:path>
            </a:pathLst>
          </a:custGeom>
          <a:solidFill>
            <a:srgbClr val="5C7CB3">
              <a:alpha val="20000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10297160" y="2006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285750"/>
                </a:moveTo>
                <a:lnTo>
                  <a:pt x="21878" y="285750"/>
                </a:lnTo>
                <a:cubicBezTo>
                  <a:pt x="-357" y="285750"/>
                  <a:pt x="-14020" y="261551"/>
                  <a:pt x="-2590" y="242441"/>
                </a:cubicBezTo>
                <a:lnTo>
                  <a:pt x="44648" y="163681"/>
                </a:lnTo>
                <a:cubicBezTo>
                  <a:pt x="52417" y="150733"/>
                  <a:pt x="66348" y="142875"/>
                  <a:pt x="81439" y="142875"/>
                </a:cubicBezTo>
                <a:lnTo>
                  <a:pt x="166271" y="142875"/>
                </a:lnTo>
                <a:cubicBezTo>
                  <a:pt x="234226" y="27771"/>
                  <a:pt x="335578" y="21967"/>
                  <a:pt x="403354" y="31879"/>
                </a:cubicBezTo>
                <a:cubicBezTo>
                  <a:pt x="414784" y="33576"/>
                  <a:pt x="423714" y="42505"/>
                  <a:pt x="425321" y="53846"/>
                </a:cubicBezTo>
                <a:cubicBezTo>
                  <a:pt x="435233" y="121622"/>
                  <a:pt x="429429" y="222974"/>
                  <a:pt x="314325" y="290929"/>
                </a:cubicBezTo>
                <a:lnTo>
                  <a:pt x="314325" y="375761"/>
                </a:lnTo>
                <a:cubicBezTo>
                  <a:pt x="314325" y="390852"/>
                  <a:pt x="306467" y="404783"/>
                  <a:pt x="293519" y="412552"/>
                </a:cubicBezTo>
                <a:lnTo>
                  <a:pt x="214759" y="459790"/>
                </a:lnTo>
                <a:cubicBezTo>
                  <a:pt x="195739" y="471220"/>
                  <a:pt x="171450" y="457468"/>
                  <a:pt x="171450" y="435322"/>
                </a:cubicBezTo>
                <a:lnTo>
                  <a:pt x="171450" y="342900"/>
                </a:lnTo>
                <a:cubicBezTo>
                  <a:pt x="171450" y="311378"/>
                  <a:pt x="145822" y="285750"/>
                  <a:pt x="114300" y="285750"/>
                </a:cubicBezTo>
                <a:lnTo>
                  <a:pt x="114211" y="285750"/>
                </a:lnTo>
                <a:close/>
                <a:moveTo>
                  <a:pt x="357188" y="142875"/>
                </a:moveTo>
                <a:cubicBezTo>
                  <a:pt x="357188" y="119219"/>
                  <a:pt x="337981" y="100013"/>
                  <a:pt x="314325" y="100013"/>
                </a:cubicBezTo>
                <a:cubicBezTo>
                  <a:pt x="290669" y="100013"/>
                  <a:pt x="271463" y="119219"/>
                  <a:pt x="271463" y="142875"/>
                </a:cubicBezTo>
                <a:cubicBezTo>
                  <a:pt x="271463" y="166531"/>
                  <a:pt x="290669" y="185738"/>
                  <a:pt x="314325" y="185738"/>
                </a:cubicBezTo>
                <a:cubicBezTo>
                  <a:pt x="337981" y="185738"/>
                  <a:pt x="357188" y="166531"/>
                  <a:pt x="357188" y="142875"/>
                </a:cubicBezTo>
                <a:close/>
              </a:path>
            </a:pathLst>
          </a:custGeom>
          <a:solidFill>
            <a:srgbClr val="5C7CB3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>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Architecture Deep Dive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254000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System Architecture: A Unified Orchestration Layer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828800" y="1727200"/>
            <a:ext cx="8534400" cy="863600"/>
          </a:xfrm>
          <a:custGeom>
            <a:avLst/>
            <a:gdLst/>
            <a:ahLst/>
            <a:cxnLst/>
            <a:rect l="l" t="t" r="r" b="b"/>
            <a:pathLst>
              <a:path w="8534400" h="863600">
                <a:moveTo>
                  <a:pt x="101603" y="0"/>
                </a:moveTo>
                <a:lnTo>
                  <a:pt x="8432797" y="0"/>
                </a:lnTo>
                <a:cubicBezTo>
                  <a:pt x="8488911" y="0"/>
                  <a:pt x="8534400" y="45489"/>
                  <a:pt x="8534400" y="101603"/>
                </a:cubicBezTo>
                <a:lnTo>
                  <a:pt x="8534400" y="761997"/>
                </a:lnTo>
                <a:cubicBezTo>
                  <a:pt x="8534400" y="818111"/>
                  <a:pt x="8488911" y="863600"/>
                  <a:pt x="8432797" y="863600"/>
                </a:cubicBezTo>
                <a:lnTo>
                  <a:pt x="101603" y="863600"/>
                </a:lnTo>
                <a:cubicBezTo>
                  <a:pt x="45527" y="863600"/>
                  <a:pt x="0" y="818073"/>
                  <a:pt x="0" y="7619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879600" y="1879600"/>
            <a:ext cx="843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8FA7D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Web Dashboard (Flask)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892300" y="2184400"/>
            <a:ext cx="8407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Interactive UI + Real-time Analytics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089650" y="2692400"/>
            <a:ext cx="12700" cy="304800"/>
          </a:xfrm>
          <a:custGeom>
            <a:avLst/>
            <a:gdLst/>
            <a:ahLst/>
            <a:cxnLst/>
            <a:rect l="l" t="t" r="r" b="b"/>
            <a:pathLst>
              <a:path w="12700" h="304800">
                <a:moveTo>
                  <a:pt x="0" y="0"/>
                </a:moveTo>
                <a:lnTo>
                  <a:pt x="12700" y="0"/>
                </a:lnTo>
                <a:lnTo>
                  <a:pt x="127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FA7D0">
              <a:alpha val="50196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1544320" y="3098800"/>
            <a:ext cx="9105900" cy="863600"/>
          </a:xfrm>
          <a:custGeom>
            <a:avLst/>
            <a:gdLst/>
            <a:ahLst/>
            <a:cxnLst/>
            <a:rect l="l" t="t" r="r" b="b"/>
            <a:pathLst>
              <a:path w="9105900" h="863600">
                <a:moveTo>
                  <a:pt x="101603" y="0"/>
                </a:moveTo>
                <a:lnTo>
                  <a:pt x="9004297" y="0"/>
                </a:lnTo>
                <a:cubicBezTo>
                  <a:pt x="9060411" y="0"/>
                  <a:pt x="9105900" y="45489"/>
                  <a:pt x="9105900" y="101603"/>
                </a:cubicBezTo>
                <a:lnTo>
                  <a:pt x="9105900" y="761997"/>
                </a:lnTo>
                <a:cubicBezTo>
                  <a:pt x="9105900" y="818111"/>
                  <a:pt x="9060411" y="863600"/>
                  <a:pt x="9004297" y="863600"/>
                </a:cubicBezTo>
                <a:lnTo>
                  <a:pt x="101603" y="863600"/>
                </a:lnTo>
                <a:cubicBezTo>
                  <a:pt x="45527" y="863600"/>
                  <a:pt x="0" y="818073"/>
                  <a:pt x="0" y="7619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5C7CB3">
              <a:alpha val="20000"/>
            </a:srgbClr>
          </a:solidFill>
          <a:ln/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595120" y="3251200"/>
            <a:ext cx="900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Core Engine Layer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607820" y="3556000"/>
            <a:ext cx="897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Tiering Engine &amp; Migration Manager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089650" y="4064000"/>
            <a:ext cx="12700" cy="304800"/>
          </a:xfrm>
          <a:custGeom>
            <a:avLst/>
            <a:gdLst/>
            <a:ahLst/>
            <a:cxnLst/>
            <a:rect l="l" t="t" r="r" b="b"/>
            <a:pathLst>
              <a:path w="12700" h="304800">
                <a:moveTo>
                  <a:pt x="0" y="0"/>
                </a:moveTo>
                <a:lnTo>
                  <a:pt x="12700" y="0"/>
                </a:lnTo>
                <a:lnTo>
                  <a:pt x="127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5C7CB3">
              <a:alpha val="50196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406400" y="4470400"/>
            <a:ext cx="11379200" cy="609600"/>
          </a:xfrm>
          <a:custGeom>
            <a:avLst/>
            <a:gdLst/>
            <a:ahLst/>
            <a:cxnLst/>
            <a:rect l="l" t="t" r="r" b="b"/>
            <a:pathLst>
              <a:path w="11379200" h="609600">
                <a:moveTo>
                  <a:pt x="101602" y="0"/>
                </a:moveTo>
                <a:lnTo>
                  <a:pt x="11277598" y="0"/>
                </a:lnTo>
                <a:cubicBezTo>
                  <a:pt x="11333711" y="0"/>
                  <a:pt x="11379200" y="45489"/>
                  <a:pt x="11379200" y="101602"/>
                </a:cubicBezTo>
                <a:lnTo>
                  <a:pt x="11379200" y="507998"/>
                </a:lnTo>
                <a:cubicBezTo>
                  <a:pt x="11379200" y="564111"/>
                  <a:pt x="11333711" y="609600"/>
                  <a:pt x="112775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457200" y="4622800"/>
            <a:ext cx="1127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Cloud Abstraction Layer (S3Manager)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08000" y="5283200"/>
            <a:ext cx="3594100" cy="609600"/>
          </a:xfrm>
          <a:custGeom>
            <a:avLst/>
            <a:gdLst/>
            <a:ahLst/>
            <a:cxnLst/>
            <a:rect l="l" t="t" r="r" b="b"/>
            <a:pathLst>
              <a:path w="3594100" h="609600">
                <a:moveTo>
                  <a:pt x="101602" y="0"/>
                </a:moveTo>
                <a:lnTo>
                  <a:pt x="3492498" y="0"/>
                </a:lnTo>
                <a:cubicBezTo>
                  <a:pt x="3548611" y="0"/>
                  <a:pt x="3594100" y="45489"/>
                  <a:pt x="3594100" y="101602"/>
                </a:cubicBezTo>
                <a:lnTo>
                  <a:pt x="3594100" y="507998"/>
                </a:lnTo>
                <a:cubicBezTo>
                  <a:pt x="3594100" y="564111"/>
                  <a:pt x="3548611" y="609600"/>
                  <a:pt x="34924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E5E7EB">
              <a:alpha val="60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558800" y="5435600"/>
            <a:ext cx="349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AWS S3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301014" y="5283200"/>
            <a:ext cx="3594100" cy="609600"/>
          </a:xfrm>
          <a:custGeom>
            <a:avLst/>
            <a:gdLst/>
            <a:ahLst/>
            <a:cxnLst/>
            <a:rect l="l" t="t" r="r" b="b"/>
            <a:pathLst>
              <a:path w="3594100" h="609600">
                <a:moveTo>
                  <a:pt x="101602" y="0"/>
                </a:moveTo>
                <a:lnTo>
                  <a:pt x="3492498" y="0"/>
                </a:lnTo>
                <a:cubicBezTo>
                  <a:pt x="3548611" y="0"/>
                  <a:pt x="3594100" y="45489"/>
                  <a:pt x="3594100" y="101602"/>
                </a:cubicBezTo>
                <a:lnTo>
                  <a:pt x="3594100" y="507998"/>
                </a:lnTo>
                <a:cubicBezTo>
                  <a:pt x="3594100" y="564111"/>
                  <a:pt x="3548611" y="609600"/>
                  <a:pt x="34924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E5E7EB">
              <a:alpha val="60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4351814" y="5435600"/>
            <a:ext cx="349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GCP Storage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094028" y="5283200"/>
            <a:ext cx="3594100" cy="609600"/>
          </a:xfrm>
          <a:custGeom>
            <a:avLst/>
            <a:gdLst/>
            <a:ahLst/>
            <a:cxnLst/>
            <a:rect l="l" t="t" r="r" b="b"/>
            <a:pathLst>
              <a:path w="3594100" h="609600">
                <a:moveTo>
                  <a:pt x="101602" y="0"/>
                </a:moveTo>
                <a:lnTo>
                  <a:pt x="3492498" y="0"/>
                </a:lnTo>
                <a:cubicBezTo>
                  <a:pt x="3548611" y="0"/>
                  <a:pt x="3594100" y="45489"/>
                  <a:pt x="3594100" y="101602"/>
                </a:cubicBezTo>
                <a:lnTo>
                  <a:pt x="3594100" y="507998"/>
                </a:lnTo>
                <a:cubicBezTo>
                  <a:pt x="3594100" y="564111"/>
                  <a:pt x="3548611" y="609600"/>
                  <a:pt x="34924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E5E7EB">
              <a:alpha val="60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8144828" y="5435600"/>
            <a:ext cx="349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Azure Blob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>    </p:cNvPr>
          <p:cNvPicPr>
            <a:picLocks noChangeAspect="1"/>
          </p:cNvPicPr>
          <p:nvPr/>
        </p:nvPicPr>
        <p:blipFill>
          <a:blip r:embed="rId1"/>
          <a:srcRect l="0" r="426" t="0" b="0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254000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Component Deep Dive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016000"/>
            <a:ext cx="5715000" cy="2667000"/>
          </a:xfrm>
          <a:custGeom>
            <a:avLst/>
            <a:gdLst/>
            <a:ahLst/>
            <a:cxnLst/>
            <a:rect l="l" t="t" r="r" b="b"/>
            <a:pathLst>
              <a:path w="5715000" h="2667000">
                <a:moveTo>
                  <a:pt x="101613" y="0"/>
                </a:moveTo>
                <a:lnTo>
                  <a:pt x="5613387" y="0"/>
                </a:lnTo>
                <a:cubicBezTo>
                  <a:pt x="5669506" y="0"/>
                  <a:pt x="5715000" y="45494"/>
                  <a:pt x="5715000" y="101613"/>
                </a:cubicBezTo>
                <a:lnTo>
                  <a:pt x="5715000" y="2565387"/>
                </a:lnTo>
                <a:cubicBezTo>
                  <a:pt x="5715000" y="2621506"/>
                  <a:pt x="5669506" y="2667000"/>
                  <a:pt x="5613387" y="2667000"/>
                </a:cubicBezTo>
                <a:lnTo>
                  <a:pt x="101613" y="2667000"/>
                </a:lnTo>
                <a:cubicBezTo>
                  <a:pt x="45494" y="2667000"/>
                  <a:pt x="0" y="2621506"/>
                  <a:pt x="0" y="25653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476250" y="18923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0" y="200025"/>
                </a:moveTo>
                <a:cubicBezTo>
                  <a:pt x="0" y="247352"/>
                  <a:pt x="38398" y="285750"/>
                  <a:pt x="85725" y="285750"/>
                </a:cubicBezTo>
                <a:lnTo>
                  <a:pt x="266700" y="285750"/>
                </a:lnTo>
                <a:cubicBezTo>
                  <a:pt x="308789" y="285750"/>
                  <a:pt x="342900" y="251639"/>
                  <a:pt x="342900" y="209550"/>
                </a:cubicBezTo>
                <a:cubicBezTo>
                  <a:pt x="342900" y="178832"/>
                  <a:pt x="324743" y="152340"/>
                  <a:pt x="298549" y="140315"/>
                </a:cubicBezTo>
                <a:cubicBezTo>
                  <a:pt x="302538" y="132517"/>
                  <a:pt x="304800" y="123646"/>
                  <a:pt x="304800" y="114300"/>
                </a:cubicBezTo>
                <a:cubicBezTo>
                  <a:pt x="304800" y="82748"/>
                  <a:pt x="279202" y="57150"/>
                  <a:pt x="247650" y="57150"/>
                </a:cubicBezTo>
                <a:cubicBezTo>
                  <a:pt x="237113" y="57150"/>
                  <a:pt x="227290" y="60007"/>
                  <a:pt x="218837" y="64949"/>
                </a:cubicBezTo>
                <a:cubicBezTo>
                  <a:pt x="204490" y="37683"/>
                  <a:pt x="175855" y="19050"/>
                  <a:pt x="142875" y="19050"/>
                </a:cubicBezTo>
                <a:cubicBezTo>
                  <a:pt x="95548" y="19050"/>
                  <a:pt x="57150" y="57448"/>
                  <a:pt x="57150" y="104775"/>
                </a:cubicBezTo>
                <a:cubicBezTo>
                  <a:pt x="57150" y="109537"/>
                  <a:pt x="57567" y="114240"/>
                  <a:pt x="58281" y="118765"/>
                </a:cubicBezTo>
                <a:cubicBezTo>
                  <a:pt x="24408" y="130195"/>
                  <a:pt x="0" y="162282"/>
                  <a:pt x="0" y="200025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6" name="Text 3"/>
          <p:cNvSpPr/>
          <p:nvPr/>
        </p:nvSpPr>
        <p:spPr>
          <a:xfrm>
            <a:off x="990600" y="1866900"/>
            <a:ext cx="154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S3Manager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2324100"/>
            <a:ext cx="530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Unified API for authentication, bucket management, and object operations. Handles tier mapping across providers.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23000" y="1016000"/>
            <a:ext cx="5715000" cy="2667000"/>
          </a:xfrm>
          <a:custGeom>
            <a:avLst/>
            <a:gdLst/>
            <a:ahLst/>
            <a:cxnLst/>
            <a:rect l="l" t="t" r="r" b="b"/>
            <a:pathLst>
              <a:path w="5715000" h="2667000">
                <a:moveTo>
                  <a:pt x="101613" y="0"/>
                </a:moveTo>
                <a:lnTo>
                  <a:pt x="5613387" y="0"/>
                </a:lnTo>
                <a:cubicBezTo>
                  <a:pt x="5669506" y="0"/>
                  <a:pt x="5715000" y="45494"/>
                  <a:pt x="5715000" y="101613"/>
                </a:cubicBezTo>
                <a:lnTo>
                  <a:pt x="5715000" y="2565387"/>
                </a:lnTo>
                <a:cubicBezTo>
                  <a:pt x="5715000" y="2621506"/>
                  <a:pt x="5669506" y="2667000"/>
                  <a:pt x="5613387" y="2667000"/>
                </a:cubicBezTo>
                <a:lnTo>
                  <a:pt x="101613" y="2667000"/>
                </a:lnTo>
                <a:cubicBezTo>
                  <a:pt x="45494" y="2667000"/>
                  <a:pt x="0" y="2621506"/>
                  <a:pt x="0" y="25653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8FA7D0">
              <a:alpha val="1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6426200" y="18923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0" name="Text 7"/>
          <p:cNvSpPr/>
          <p:nvPr/>
        </p:nvSpPr>
        <p:spPr>
          <a:xfrm>
            <a:off x="6959600" y="1866900"/>
            <a:ext cx="1917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8FA7D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Tiering Engine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26200" y="2324100"/>
            <a:ext cx="530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Analyzes access patterns (frequency, recency) and calculates cost-benefit for intelligent tier transitions.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54000" y="3937000"/>
            <a:ext cx="5715000" cy="2667000"/>
          </a:xfrm>
          <a:custGeom>
            <a:avLst/>
            <a:gdLst/>
            <a:ahLst/>
            <a:cxnLst/>
            <a:rect l="l" t="t" r="r" b="b"/>
            <a:pathLst>
              <a:path w="5715000" h="2667000">
                <a:moveTo>
                  <a:pt x="101613" y="0"/>
                </a:moveTo>
                <a:lnTo>
                  <a:pt x="5613387" y="0"/>
                </a:lnTo>
                <a:cubicBezTo>
                  <a:pt x="5669506" y="0"/>
                  <a:pt x="5715000" y="45494"/>
                  <a:pt x="5715000" y="101613"/>
                </a:cubicBezTo>
                <a:lnTo>
                  <a:pt x="5715000" y="2565387"/>
                </a:lnTo>
                <a:cubicBezTo>
                  <a:pt x="5715000" y="2621506"/>
                  <a:pt x="5669506" y="2667000"/>
                  <a:pt x="5613387" y="2667000"/>
                </a:cubicBezTo>
                <a:lnTo>
                  <a:pt x="101613" y="2667000"/>
                </a:lnTo>
                <a:cubicBezTo>
                  <a:pt x="45494" y="2667000"/>
                  <a:pt x="0" y="2621506"/>
                  <a:pt x="0" y="25653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495300" y="48133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89654"/>
                </a:moveTo>
                <a:lnTo>
                  <a:pt x="242054" y="146804"/>
                </a:lnTo>
                <a:cubicBezTo>
                  <a:pt x="236577" y="152281"/>
                  <a:pt x="228421" y="153888"/>
                  <a:pt x="221278" y="150912"/>
                </a:cubicBezTo>
                <a:cubicBezTo>
                  <a:pt x="214134" y="147935"/>
                  <a:pt x="209550" y="141030"/>
                  <a:pt x="209550" y="133350"/>
                </a:cubicBezTo>
                <a:lnTo>
                  <a:pt x="209550" y="95250"/>
                </a:lnTo>
                <a:lnTo>
                  <a:pt x="19050" y="95250"/>
                </a:lnTo>
                <a:cubicBezTo>
                  <a:pt x="8513" y="95250"/>
                  <a:pt x="0" y="86737"/>
                  <a:pt x="0" y="76200"/>
                </a:cubicBezTo>
                <a:cubicBezTo>
                  <a:pt x="0" y="65663"/>
                  <a:pt x="8513" y="57150"/>
                  <a:pt x="19050" y="57150"/>
                </a:cubicBezTo>
                <a:lnTo>
                  <a:pt x="209550" y="57150"/>
                </a:lnTo>
                <a:lnTo>
                  <a:pt x="209550" y="19050"/>
                </a:lnTo>
                <a:cubicBezTo>
                  <a:pt x="209550" y="11370"/>
                  <a:pt x="214193" y="4405"/>
                  <a:pt x="221337" y="1429"/>
                </a:cubicBezTo>
                <a:cubicBezTo>
                  <a:pt x="228481" y="-1548"/>
                  <a:pt x="236637" y="119"/>
                  <a:pt x="242114" y="5536"/>
                </a:cubicBezTo>
                <a:lnTo>
                  <a:pt x="299264" y="62686"/>
                </a:lnTo>
                <a:cubicBezTo>
                  <a:pt x="306705" y="70128"/>
                  <a:pt x="306705" y="82213"/>
                  <a:pt x="299264" y="89654"/>
                </a:cubicBezTo>
                <a:close/>
                <a:moveTo>
                  <a:pt x="62686" y="299204"/>
                </a:moveTo>
                <a:lnTo>
                  <a:pt x="5536" y="242054"/>
                </a:lnTo>
                <a:cubicBezTo>
                  <a:pt x="-1905" y="234613"/>
                  <a:pt x="-1905" y="222528"/>
                  <a:pt x="5536" y="215086"/>
                </a:cubicBezTo>
                <a:lnTo>
                  <a:pt x="62686" y="157936"/>
                </a:lnTo>
                <a:cubicBezTo>
                  <a:pt x="68163" y="152460"/>
                  <a:pt x="76319" y="150852"/>
                  <a:pt x="83463" y="153829"/>
                </a:cubicBezTo>
                <a:cubicBezTo>
                  <a:pt x="90607" y="156805"/>
                  <a:pt x="95250" y="163770"/>
                  <a:pt x="95250" y="171450"/>
                </a:cubicBezTo>
                <a:lnTo>
                  <a:pt x="95250" y="209550"/>
                </a:lnTo>
                <a:lnTo>
                  <a:pt x="285750" y="209550"/>
                </a:lnTo>
                <a:cubicBezTo>
                  <a:pt x="296287" y="209550"/>
                  <a:pt x="304800" y="218063"/>
                  <a:pt x="304800" y="228600"/>
                </a:cubicBezTo>
                <a:cubicBezTo>
                  <a:pt x="304800" y="239137"/>
                  <a:pt x="296287" y="247650"/>
                  <a:pt x="285750" y="247650"/>
                </a:cubicBezTo>
                <a:lnTo>
                  <a:pt x="95250" y="247650"/>
                </a:lnTo>
                <a:lnTo>
                  <a:pt x="95250" y="285750"/>
                </a:lnTo>
                <a:cubicBezTo>
                  <a:pt x="95250" y="293430"/>
                  <a:pt x="90607" y="300395"/>
                  <a:pt x="83463" y="303371"/>
                </a:cubicBezTo>
                <a:cubicBezTo>
                  <a:pt x="76319" y="306348"/>
                  <a:pt x="68163" y="304681"/>
                  <a:pt x="62686" y="299264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4" name="Text 11"/>
          <p:cNvSpPr/>
          <p:nvPr/>
        </p:nvSpPr>
        <p:spPr>
          <a:xfrm>
            <a:off x="990600" y="4787900"/>
            <a:ext cx="250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Migration Manager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57200" y="5245100"/>
            <a:ext cx="530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Manages parallel, chunked transfers with integrity verification (checksums) and rollback capabilities.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23000" y="3937000"/>
            <a:ext cx="5715000" cy="2667000"/>
          </a:xfrm>
          <a:custGeom>
            <a:avLst/>
            <a:gdLst/>
            <a:ahLst/>
            <a:cxnLst/>
            <a:rect l="l" t="t" r="r" b="b"/>
            <a:pathLst>
              <a:path w="5715000" h="2667000">
                <a:moveTo>
                  <a:pt x="101613" y="0"/>
                </a:moveTo>
                <a:lnTo>
                  <a:pt x="5613387" y="0"/>
                </a:lnTo>
                <a:cubicBezTo>
                  <a:pt x="5669506" y="0"/>
                  <a:pt x="5715000" y="45494"/>
                  <a:pt x="5715000" y="101613"/>
                </a:cubicBezTo>
                <a:lnTo>
                  <a:pt x="5715000" y="2565387"/>
                </a:lnTo>
                <a:cubicBezTo>
                  <a:pt x="5715000" y="2621506"/>
                  <a:pt x="5669506" y="2667000"/>
                  <a:pt x="5613387" y="2667000"/>
                </a:cubicBezTo>
                <a:lnTo>
                  <a:pt x="101613" y="2667000"/>
                </a:lnTo>
                <a:cubicBezTo>
                  <a:pt x="45494" y="2667000"/>
                  <a:pt x="0" y="2621506"/>
                  <a:pt x="0" y="25653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E5E7EB">
              <a:alpha val="60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6464300" y="48133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19050"/>
                </a:moveTo>
                <a:cubicBezTo>
                  <a:pt x="17085" y="19050"/>
                  <a:pt x="0" y="36135"/>
                  <a:pt x="0" y="57150"/>
                </a:cubicBezTo>
                <a:lnTo>
                  <a:pt x="0" y="209550"/>
                </a:lnTo>
                <a:cubicBezTo>
                  <a:pt x="0" y="230565"/>
                  <a:pt x="17085" y="247650"/>
                  <a:pt x="38100" y="247650"/>
                </a:cubicBezTo>
                <a:lnTo>
                  <a:pt x="123825" y="247650"/>
                </a:lnTo>
                <a:lnTo>
                  <a:pt x="114300" y="276225"/>
                </a:lnTo>
                <a:lnTo>
                  <a:pt x="71438" y="276225"/>
                </a:lnTo>
                <a:cubicBezTo>
                  <a:pt x="63520" y="276225"/>
                  <a:pt x="57150" y="282595"/>
                  <a:pt x="57150" y="290513"/>
                </a:cubicBezTo>
                <a:cubicBezTo>
                  <a:pt x="57150" y="298430"/>
                  <a:pt x="63520" y="304800"/>
                  <a:pt x="71438" y="304800"/>
                </a:cubicBezTo>
                <a:lnTo>
                  <a:pt x="233363" y="304800"/>
                </a:lnTo>
                <a:cubicBezTo>
                  <a:pt x="241280" y="304800"/>
                  <a:pt x="247650" y="298430"/>
                  <a:pt x="247650" y="290513"/>
                </a:cubicBezTo>
                <a:cubicBezTo>
                  <a:pt x="247650" y="282595"/>
                  <a:pt x="241280" y="276225"/>
                  <a:pt x="233363" y="276225"/>
                </a:cubicBezTo>
                <a:lnTo>
                  <a:pt x="190500" y="276225"/>
                </a:lnTo>
                <a:lnTo>
                  <a:pt x="180975" y="247650"/>
                </a:lnTo>
                <a:lnTo>
                  <a:pt x="266700" y="247650"/>
                </a:lnTo>
                <a:cubicBezTo>
                  <a:pt x="287715" y="247650"/>
                  <a:pt x="304800" y="230565"/>
                  <a:pt x="304800" y="209550"/>
                </a:cubicBezTo>
                <a:lnTo>
                  <a:pt x="304800" y="57150"/>
                </a:lnTo>
                <a:cubicBezTo>
                  <a:pt x="304800" y="36135"/>
                  <a:pt x="287715" y="19050"/>
                  <a:pt x="266700" y="19050"/>
                </a:cubicBezTo>
                <a:lnTo>
                  <a:pt x="38100" y="19050"/>
                </a:lnTo>
                <a:close/>
                <a:moveTo>
                  <a:pt x="57150" y="57150"/>
                </a:moveTo>
                <a:lnTo>
                  <a:pt x="247650" y="57150"/>
                </a:lnTo>
                <a:cubicBezTo>
                  <a:pt x="258187" y="57150"/>
                  <a:pt x="266700" y="65663"/>
                  <a:pt x="266700" y="76200"/>
                </a:cubicBezTo>
                <a:lnTo>
                  <a:pt x="266700" y="171450"/>
                </a:lnTo>
                <a:cubicBezTo>
                  <a:pt x="266700" y="181987"/>
                  <a:pt x="258187" y="190500"/>
                  <a:pt x="247650" y="190500"/>
                </a:cubicBezTo>
                <a:lnTo>
                  <a:pt x="57150" y="190500"/>
                </a:lnTo>
                <a:cubicBezTo>
                  <a:pt x="46613" y="190500"/>
                  <a:pt x="38100" y="181987"/>
                  <a:pt x="38100" y="171450"/>
                </a:cubicBezTo>
                <a:lnTo>
                  <a:pt x="38100" y="76200"/>
                </a:lnTo>
                <a:cubicBezTo>
                  <a:pt x="38100" y="65663"/>
                  <a:pt x="46613" y="57150"/>
                  <a:pt x="57150" y="57150"/>
                </a:cubicBezTo>
                <a:close/>
              </a:path>
            </a:pathLst>
          </a:custGeom>
          <a:solidFill>
            <a:srgbClr val="373737"/>
          </a:solidFill>
          <a:ln/>
        </p:spPr>
      </p:sp>
      <p:sp>
        <p:nvSpPr>
          <p:cNvPr id="18" name="Text 15"/>
          <p:cNvSpPr/>
          <p:nvPr/>
        </p:nvSpPr>
        <p:spPr>
          <a:xfrm>
            <a:off x="6959600" y="4787900"/>
            <a:ext cx="2095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Web Dashboard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426200" y="5245100"/>
            <a:ext cx="530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Provides a single pane of glass for visualization, drag-and-drop migration, and cost analytics.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>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Intelligent Data Logic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ASTRA: Intelligent Multi-Cloud Storage</dc:title>
  <dc:subject>ASTRA: Intelligent Multi-Cloud Storage</dc:subject>
  <dc:creator>Kimi</dc:creator>
  <cp:lastModifiedBy>Kimi</cp:lastModifiedBy>
  <cp:revision>1</cp:revision>
  <dcterms:created xsi:type="dcterms:W3CDTF">2025-11-09T08:39:36Z</dcterms:created>
  <dcterms:modified xsi:type="dcterms:W3CDTF">2025-11-09T08:39:36Z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{"Label":"ASTRA: Intelligent Multi-Cloud Storage","ContentProducer":"001191110108MACG2KBH8F10000","ProduceID":"d484s1f2ekfmjgfqh9eg","ReservedCode1":"","ContentPropagator":"001191110108MACG2KBH8F20000","PropagateID":"d484s1f2ekfmjgfqh9eg","ReservedCode2":""}</vt:lpwstr>
  </property>
</Properties>
</file>